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19"/>
  </p:notesMasterIdLst>
  <p:handoutMasterIdLst>
    <p:handoutMasterId r:id="rId20"/>
  </p:handoutMasterIdLst>
  <p:sldIdLst>
    <p:sldId id="446" r:id="rId5"/>
    <p:sldId id="433" r:id="rId6"/>
    <p:sldId id="434" r:id="rId7"/>
    <p:sldId id="435" r:id="rId8"/>
    <p:sldId id="436" r:id="rId9"/>
    <p:sldId id="437" r:id="rId10"/>
    <p:sldId id="438" r:id="rId11"/>
    <p:sldId id="439" r:id="rId12"/>
    <p:sldId id="440" r:id="rId13"/>
    <p:sldId id="441" r:id="rId14"/>
    <p:sldId id="442" r:id="rId15"/>
    <p:sldId id="443" r:id="rId16"/>
    <p:sldId id="444" r:id="rId17"/>
    <p:sldId id="44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B5E93D-B53E-9B3E-FC81-EC8CD61CFE10}" v="1" dt="2023-10-25T09:54:51.993"/>
    <p1510:client id="{29F68AD1-1BDB-46B0-9523-D61054472190}" v="1" dt="2023-11-28T10:03:05.679"/>
    <p1510:client id="{3A4D5053-6716-E58D-7C9A-CDFE46C0D429}" v="1" dt="2023-08-30T13:06:38.684"/>
    <p1510:client id="{4A9393CF-6F10-1265-A3D7-A53C2E993516}" v="3" dt="2023-08-02T11:03:24.114"/>
    <p1510:client id="{65D52E87-39BD-7AD2-CC1A-BB7E0963594B}" v="2" dt="2023-08-03T10:42:14.966"/>
    <p1510:client id="{6E6F5714-34AA-C0C5-2D67-0309F4CB0C22}" v="38" dt="2023-09-04T14:23:30.543"/>
    <p1510:client id="{6F05E52D-1568-0033-DABB-96B04B7455C2}" v="96" dt="2023-07-31T14:32:30.409"/>
    <p1510:client id="{BE59FEBF-E3F6-B230-CED7-4F3D0FB9C063}" v="4" dt="2023-08-21T15:26:40.424"/>
    <p1510:client id="{CEF4DA15-F0DD-FFE0-85D9-3FA2DF883ACE}" v="1" dt="2023-08-02T11:08:22.179"/>
    <p1510:client id="{FFC662C7-4C10-F1B4-2FCC-B0A9928D55C4}" v="7" dt="2023-08-08T15:23:48.8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46" autoAdjust="0"/>
  </p:normalViewPr>
  <p:slideViewPr>
    <p:cSldViewPr snapToGrid="0">
      <p:cViewPr>
        <p:scale>
          <a:sx n="80" d="100"/>
          <a:sy n="80" d="100"/>
        </p:scale>
        <p:origin x="1732" y="732"/>
      </p:cViewPr>
      <p:guideLst/>
    </p:cSldViewPr>
  </p:slideViewPr>
  <p:notesTextViewPr>
    <p:cViewPr>
      <p:scale>
        <a:sx n="3" d="2"/>
        <a:sy n="3" d="2"/>
      </p:scale>
      <p:origin x="0" y="0"/>
    </p:cViewPr>
  </p:notesTextViewPr>
  <p:sorterViewPr>
    <p:cViewPr varScale="1">
      <p:scale>
        <a:sx n="1" d="1"/>
        <a:sy n="1" d="1"/>
      </p:scale>
      <p:origin x="0" y="-96"/>
    </p:cViewPr>
  </p:sorterViewPr>
  <p:notesViewPr>
    <p:cSldViewPr snapToGrid="0">
      <p:cViewPr varScale="1">
        <p:scale>
          <a:sx n="88" d="100"/>
          <a:sy n="88" d="100"/>
        </p:scale>
        <p:origin x="3820" y="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B7CB5B-4270-4B00-99AC-FC571BC01304}" type="doc">
      <dgm:prSet loTypeId="urn:microsoft.com/office/officeart/2005/8/layout/gear1" loCatId="relationship" qsTypeId="urn:microsoft.com/office/officeart/2005/8/quickstyle/simple1" qsCatId="simple" csTypeId="urn:microsoft.com/office/officeart/2005/8/colors/accent1_2" csCatId="accent1" phldr="1"/>
      <dgm:spPr/>
    </dgm:pt>
    <dgm:pt modelId="{D2FCCE8A-28B1-4ED4-BF5F-30B01E5788E0}">
      <dgm:prSet phldrT="[Text]"/>
      <dgm:spPr>
        <a:solidFill>
          <a:schemeClr val="accent3"/>
        </a:solidFill>
      </dgm:spPr>
      <dgm:t>
        <a:bodyPr/>
        <a:lstStyle/>
        <a:p>
          <a:r>
            <a:rPr lang="en-US" dirty="0"/>
            <a:t>Learning environment </a:t>
          </a:r>
        </a:p>
      </dgm:t>
    </dgm:pt>
    <dgm:pt modelId="{48AD3F8C-3B2F-4975-966B-8A1FE9E25BF2}" type="parTrans" cxnId="{EEED9019-B06D-4C7A-AD13-D5018D5383DA}">
      <dgm:prSet/>
      <dgm:spPr/>
      <dgm:t>
        <a:bodyPr/>
        <a:lstStyle/>
        <a:p>
          <a:endParaRPr lang="en-US"/>
        </a:p>
      </dgm:t>
    </dgm:pt>
    <dgm:pt modelId="{BAA472AC-59BF-4B76-9EC7-AB1C15CD6F4F}" type="sibTrans" cxnId="{EEED9019-B06D-4C7A-AD13-D5018D5383DA}">
      <dgm:prSet/>
      <dgm:spPr/>
      <dgm:t>
        <a:bodyPr/>
        <a:lstStyle/>
        <a:p>
          <a:endParaRPr lang="en-US"/>
        </a:p>
      </dgm:t>
    </dgm:pt>
    <dgm:pt modelId="{3EA01C3A-AA5F-43C9-BCEC-379BD7A352EC}">
      <dgm:prSet phldrT="[Text]"/>
      <dgm:spPr/>
      <dgm:t>
        <a:bodyPr/>
        <a:lstStyle/>
        <a:p>
          <a:r>
            <a:rPr lang="en-US" dirty="0"/>
            <a:t>Inclusive environment</a:t>
          </a:r>
        </a:p>
      </dgm:t>
    </dgm:pt>
    <dgm:pt modelId="{FCD41254-D8F6-41D2-99FA-04748BE332B0}" type="parTrans" cxnId="{5FA808A7-2263-45F3-B6A2-73B1649054BD}">
      <dgm:prSet/>
      <dgm:spPr/>
      <dgm:t>
        <a:bodyPr/>
        <a:lstStyle/>
        <a:p>
          <a:endParaRPr lang="en-US"/>
        </a:p>
      </dgm:t>
    </dgm:pt>
    <dgm:pt modelId="{6B13B3EE-CE74-47D2-9039-84AFD987B5A3}" type="sibTrans" cxnId="{5FA808A7-2263-45F3-B6A2-73B1649054BD}">
      <dgm:prSet/>
      <dgm:spPr/>
      <dgm:t>
        <a:bodyPr/>
        <a:lstStyle/>
        <a:p>
          <a:endParaRPr lang="en-US"/>
        </a:p>
      </dgm:t>
    </dgm:pt>
    <dgm:pt modelId="{6A79B708-2F55-4232-A7CB-2A48976377D2}">
      <dgm:prSet phldrT="[Text]"/>
      <dgm:spPr>
        <a:solidFill>
          <a:schemeClr val="accent4">
            <a:lumMod val="75000"/>
          </a:schemeClr>
        </a:solidFill>
      </dgm:spPr>
      <dgm:t>
        <a:bodyPr/>
        <a:lstStyle/>
        <a:p>
          <a:r>
            <a:rPr lang="en-US" dirty="0"/>
            <a:t>Supportive environment</a:t>
          </a:r>
        </a:p>
      </dgm:t>
    </dgm:pt>
    <dgm:pt modelId="{4BE61443-85AF-445D-9B29-4EA32CD9D23E}" type="parTrans" cxnId="{5D076C66-B839-4155-AAB1-8B90300BA34F}">
      <dgm:prSet/>
      <dgm:spPr/>
      <dgm:t>
        <a:bodyPr/>
        <a:lstStyle/>
        <a:p>
          <a:endParaRPr lang="en-US"/>
        </a:p>
      </dgm:t>
    </dgm:pt>
    <dgm:pt modelId="{4847D74F-23AA-4D3A-8900-8F55E12BD006}" type="sibTrans" cxnId="{5D076C66-B839-4155-AAB1-8B90300BA34F}">
      <dgm:prSet/>
      <dgm:spPr/>
      <dgm:t>
        <a:bodyPr/>
        <a:lstStyle/>
        <a:p>
          <a:endParaRPr lang="en-US"/>
        </a:p>
      </dgm:t>
    </dgm:pt>
    <dgm:pt modelId="{C2E67FD9-B9E2-468C-B105-6F0018F92FA4}" type="pres">
      <dgm:prSet presAssocID="{5BB7CB5B-4270-4B00-99AC-FC571BC01304}" presName="composite" presStyleCnt="0">
        <dgm:presLayoutVars>
          <dgm:chMax val="3"/>
          <dgm:animLvl val="lvl"/>
          <dgm:resizeHandles val="exact"/>
        </dgm:presLayoutVars>
      </dgm:prSet>
      <dgm:spPr/>
    </dgm:pt>
    <dgm:pt modelId="{2F3BD45B-90BE-4A21-8C4A-4CDD91AC397F}" type="pres">
      <dgm:prSet presAssocID="{D2FCCE8A-28B1-4ED4-BF5F-30B01E5788E0}" presName="gear1" presStyleLbl="node1" presStyleIdx="0" presStyleCnt="3">
        <dgm:presLayoutVars>
          <dgm:chMax val="1"/>
          <dgm:bulletEnabled val="1"/>
        </dgm:presLayoutVars>
      </dgm:prSet>
      <dgm:spPr/>
      <dgm:t>
        <a:bodyPr/>
        <a:lstStyle/>
        <a:p>
          <a:endParaRPr lang="en-US"/>
        </a:p>
      </dgm:t>
    </dgm:pt>
    <dgm:pt modelId="{62D3C764-6A72-4043-A559-F07E8290F2DA}" type="pres">
      <dgm:prSet presAssocID="{D2FCCE8A-28B1-4ED4-BF5F-30B01E5788E0}" presName="gear1srcNode" presStyleLbl="node1" presStyleIdx="0" presStyleCnt="3"/>
      <dgm:spPr/>
      <dgm:t>
        <a:bodyPr/>
        <a:lstStyle/>
        <a:p>
          <a:endParaRPr lang="en-US"/>
        </a:p>
      </dgm:t>
    </dgm:pt>
    <dgm:pt modelId="{489D57F7-21FD-44CA-9133-00179B5CF7FA}" type="pres">
      <dgm:prSet presAssocID="{D2FCCE8A-28B1-4ED4-BF5F-30B01E5788E0}" presName="gear1dstNode" presStyleLbl="node1" presStyleIdx="0" presStyleCnt="3"/>
      <dgm:spPr/>
      <dgm:t>
        <a:bodyPr/>
        <a:lstStyle/>
        <a:p>
          <a:endParaRPr lang="en-US"/>
        </a:p>
      </dgm:t>
    </dgm:pt>
    <dgm:pt modelId="{F2DF552F-7F59-4139-B34A-D623CFE3B8E2}" type="pres">
      <dgm:prSet presAssocID="{3EA01C3A-AA5F-43C9-BCEC-379BD7A352EC}" presName="gear2" presStyleLbl="node1" presStyleIdx="1" presStyleCnt="3" custScaleX="129964" custScaleY="127216" custLinFactNeighborX="-27376" custLinFactNeighborY="26584">
        <dgm:presLayoutVars>
          <dgm:chMax val="1"/>
          <dgm:bulletEnabled val="1"/>
        </dgm:presLayoutVars>
      </dgm:prSet>
      <dgm:spPr/>
      <dgm:t>
        <a:bodyPr/>
        <a:lstStyle/>
        <a:p>
          <a:endParaRPr lang="en-US"/>
        </a:p>
      </dgm:t>
    </dgm:pt>
    <dgm:pt modelId="{B4C7F566-20F4-4B6C-B1EE-69756478C8EE}" type="pres">
      <dgm:prSet presAssocID="{3EA01C3A-AA5F-43C9-BCEC-379BD7A352EC}" presName="gear2srcNode" presStyleLbl="node1" presStyleIdx="1" presStyleCnt="3"/>
      <dgm:spPr/>
      <dgm:t>
        <a:bodyPr/>
        <a:lstStyle/>
        <a:p>
          <a:endParaRPr lang="en-US"/>
        </a:p>
      </dgm:t>
    </dgm:pt>
    <dgm:pt modelId="{F1D601F5-5493-483F-BA27-0E0732A09CAA}" type="pres">
      <dgm:prSet presAssocID="{3EA01C3A-AA5F-43C9-BCEC-379BD7A352EC}" presName="gear2dstNode" presStyleLbl="node1" presStyleIdx="1" presStyleCnt="3"/>
      <dgm:spPr/>
      <dgm:t>
        <a:bodyPr/>
        <a:lstStyle/>
        <a:p>
          <a:endParaRPr lang="en-US"/>
        </a:p>
      </dgm:t>
    </dgm:pt>
    <dgm:pt modelId="{A80C68C2-EF5F-4965-9ACF-3847BA97CCC6}" type="pres">
      <dgm:prSet presAssocID="{6A79B708-2F55-4232-A7CB-2A48976377D2}" presName="gear3" presStyleLbl="node1" presStyleIdx="2" presStyleCnt="3" custScaleX="117341" custScaleY="117795" custLinFactNeighborX="-19865" custLinFactNeighborY="8157"/>
      <dgm:spPr/>
      <dgm:t>
        <a:bodyPr/>
        <a:lstStyle/>
        <a:p>
          <a:endParaRPr lang="en-US"/>
        </a:p>
      </dgm:t>
    </dgm:pt>
    <dgm:pt modelId="{438B2722-8434-4CD1-ADD5-0561D6D46DB2}" type="pres">
      <dgm:prSet presAssocID="{6A79B708-2F55-4232-A7CB-2A48976377D2}" presName="gear3tx" presStyleLbl="node1" presStyleIdx="2" presStyleCnt="3">
        <dgm:presLayoutVars>
          <dgm:chMax val="1"/>
          <dgm:bulletEnabled val="1"/>
        </dgm:presLayoutVars>
      </dgm:prSet>
      <dgm:spPr/>
      <dgm:t>
        <a:bodyPr/>
        <a:lstStyle/>
        <a:p>
          <a:endParaRPr lang="en-US"/>
        </a:p>
      </dgm:t>
    </dgm:pt>
    <dgm:pt modelId="{A79F2990-0968-4E92-87C8-F2C71B8A05A6}" type="pres">
      <dgm:prSet presAssocID="{6A79B708-2F55-4232-A7CB-2A48976377D2}" presName="gear3srcNode" presStyleLbl="node1" presStyleIdx="2" presStyleCnt="3"/>
      <dgm:spPr/>
      <dgm:t>
        <a:bodyPr/>
        <a:lstStyle/>
        <a:p>
          <a:endParaRPr lang="en-US"/>
        </a:p>
      </dgm:t>
    </dgm:pt>
    <dgm:pt modelId="{3E323421-0711-4C18-AEE3-FCA11A3CA348}" type="pres">
      <dgm:prSet presAssocID="{6A79B708-2F55-4232-A7CB-2A48976377D2}" presName="gear3dstNode" presStyleLbl="node1" presStyleIdx="2" presStyleCnt="3"/>
      <dgm:spPr/>
      <dgm:t>
        <a:bodyPr/>
        <a:lstStyle/>
        <a:p>
          <a:endParaRPr lang="en-US"/>
        </a:p>
      </dgm:t>
    </dgm:pt>
    <dgm:pt modelId="{975BF3A2-0160-4D55-A53A-0438051DFE46}" type="pres">
      <dgm:prSet presAssocID="{BAA472AC-59BF-4B76-9EC7-AB1C15CD6F4F}" presName="connector1" presStyleLbl="sibTrans2D1" presStyleIdx="0" presStyleCnt="3"/>
      <dgm:spPr/>
      <dgm:t>
        <a:bodyPr/>
        <a:lstStyle/>
        <a:p>
          <a:endParaRPr lang="en-US"/>
        </a:p>
      </dgm:t>
    </dgm:pt>
    <dgm:pt modelId="{0AAF50A6-04E8-4448-8326-740C92218CBD}" type="pres">
      <dgm:prSet presAssocID="{6B13B3EE-CE74-47D2-9039-84AFD987B5A3}" presName="connector2" presStyleLbl="sibTrans2D1" presStyleIdx="1" presStyleCnt="3" custLinFactNeighborX="-26516" custLinFactNeighborY="-957"/>
      <dgm:spPr/>
      <dgm:t>
        <a:bodyPr/>
        <a:lstStyle/>
        <a:p>
          <a:endParaRPr lang="en-US"/>
        </a:p>
      </dgm:t>
    </dgm:pt>
    <dgm:pt modelId="{09461AFC-DAF9-4993-8DC2-E92A09CA6E5A}" type="pres">
      <dgm:prSet presAssocID="{4847D74F-23AA-4D3A-8900-8F55E12BD006}" presName="connector3" presStyleLbl="sibTrans2D1" presStyleIdx="2" presStyleCnt="3" custLinFactNeighborX="-21678" custLinFactNeighborY="-6212"/>
      <dgm:spPr/>
      <dgm:t>
        <a:bodyPr/>
        <a:lstStyle/>
        <a:p>
          <a:endParaRPr lang="en-US"/>
        </a:p>
      </dgm:t>
    </dgm:pt>
  </dgm:ptLst>
  <dgm:cxnLst>
    <dgm:cxn modelId="{65A31CD8-524B-42F9-8EC8-E891BEDB3226}" type="presOf" srcId="{6A79B708-2F55-4232-A7CB-2A48976377D2}" destId="{A80C68C2-EF5F-4965-9ACF-3847BA97CCC6}" srcOrd="0" destOrd="0" presId="urn:microsoft.com/office/officeart/2005/8/layout/gear1"/>
    <dgm:cxn modelId="{25E32778-A868-470B-95D2-716407DE4D42}" type="presOf" srcId="{3EA01C3A-AA5F-43C9-BCEC-379BD7A352EC}" destId="{F2DF552F-7F59-4139-B34A-D623CFE3B8E2}" srcOrd="0" destOrd="0" presId="urn:microsoft.com/office/officeart/2005/8/layout/gear1"/>
    <dgm:cxn modelId="{97C77DC7-CC98-4B0C-9671-E17589F4F2DF}" type="presOf" srcId="{4847D74F-23AA-4D3A-8900-8F55E12BD006}" destId="{09461AFC-DAF9-4993-8DC2-E92A09CA6E5A}" srcOrd="0" destOrd="0" presId="urn:microsoft.com/office/officeart/2005/8/layout/gear1"/>
    <dgm:cxn modelId="{16148BD7-244B-4117-8DC1-9853A984FE7F}" type="presOf" srcId="{D2FCCE8A-28B1-4ED4-BF5F-30B01E5788E0}" destId="{2F3BD45B-90BE-4A21-8C4A-4CDD91AC397F}" srcOrd="0" destOrd="0" presId="urn:microsoft.com/office/officeart/2005/8/layout/gear1"/>
    <dgm:cxn modelId="{C628A4DD-FAB0-4695-9324-846E4B60BA8C}" type="presOf" srcId="{D2FCCE8A-28B1-4ED4-BF5F-30B01E5788E0}" destId="{489D57F7-21FD-44CA-9133-00179B5CF7FA}" srcOrd="2" destOrd="0" presId="urn:microsoft.com/office/officeart/2005/8/layout/gear1"/>
    <dgm:cxn modelId="{4CBC5FED-82DC-4FF8-ADCC-EEF1699B3D7C}" type="presOf" srcId="{BAA472AC-59BF-4B76-9EC7-AB1C15CD6F4F}" destId="{975BF3A2-0160-4D55-A53A-0438051DFE46}" srcOrd="0" destOrd="0" presId="urn:microsoft.com/office/officeart/2005/8/layout/gear1"/>
    <dgm:cxn modelId="{5FA808A7-2263-45F3-B6A2-73B1649054BD}" srcId="{5BB7CB5B-4270-4B00-99AC-FC571BC01304}" destId="{3EA01C3A-AA5F-43C9-BCEC-379BD7A352EC}" srcOrd="1" destOrd="0" parTransId="{FCD41254-D8F6-41D2-99FA-04748BE332B0}" sibTransId="{6B13B3EE-CE74-47D2-9039-84AFD987B5A3}"/>
    <dgm:cxn modelId="{450A372E-3898-4B0F-9AE0-D099E6F4C610}" type="presOf" srcId="{3EA01C3A-AA5F-43C9-BCEC-379BD7A352EC}" destId="{F1D601F5-5493-483F-BA27-0E0732A09CAA}" srcOrd="2" destOrd="0" presId="urn:microsoft.com/office/officeart/2005/8/layout/gear1"/>
    <dgm:cxn modelId="{418871BA-3020-42B5-A078-CF685688C07C}" type="presOf" srcId="{3EA01C3A-AA5F-43C9-BCEC-379BD7A352EC}" destId="{B4C7F566-20F4-4B6C-B1EE-69756478C8EE}" srcOrd="1" destOrd="0" presId="urn:microsoft.com/office/officeart/2005/8/layout/gear1"/>
    <dgm:cxn modelId="{EEED9019-B06D-4C7A-AD13-D5018D5383DA}" srcId="{5BB7CB5B-4270-4B00-99AC-FC571BC01304}" destId="{D2FCCE8A-28B1-4ED4-BF5F-30B01E5788E0}" srcOrd="0" destOrd="0" parTransId="{48AD3F8C-3B2F-4975-966B-8A1FE9E25BF2}" sibTransId="{BAA472AC-59BF-4B76-9EC7-AB1C15CD6F4F}"/>
    <dgm:cxn modelId="{5D076C66-B839-4155-AAB1-8B90300BA34F}" srcId="{5BB7CB5B-4270-4B00-99AC-FC571BC01304}" destId="{6A79B708-2F55-4232-A7CB-2A48976377D2}" srcOrd="2" destOrd="0" parTransId="{4BE61443-85AF-445D-9B29-4EA32CD9D23E}" sibTransId="{4847D74F-23AA-4D3A-8900-8F55E12BD006}"/>
    <dgm:cxn modelId="{63CF7A70-F5B1-4D13-843D-76A4E971CE59}" type="presOf" srcId="{6A79B708-2F55-4232-A7CB-2A48976377D2}" destId="{438B2722-8434-4CD1-ADD5-0561D6D46DB2}" srcOrd="1" destOrd="0" presId="urn:microsoft.com/office/officeart/2005/8/layout/gear1"/>
    <dgm:cxn modelId="{4C0B8AE5-33B4-4C72-BFD0-B1D331C8F308}" type="presOf" srcId="{6A79B708-2F55-4232-A7CB-2A48976377D2}" destId="{A79F2990-0968-4E92-87C8-F2C71B8A05A6}" srcOrd="2" destOrd="0" presId="urn:microsoft.com/office/officeart/2005/8/layout/gear1"/>
    <dgm:cxn modelId="{7A03A904-A456-4662-B437-75F66C49ABC7}" type="presOf" srcId="{D2FCCE8A-28B1-4ED4-BF5F-30B01E5788E0}" destId="{62D3C764-6A72-4043-A559-F07E8290F2DA}" srcOrd="1" destOrd="0" presId="urn:microsoft.com/office/officeart/2005/8/layout/gear1"/>
    <dgm:cxn modelId="{04D0D2D7-69EE-46B8-A17C-BE4640AF972D}" type="presOf" srcId="{6A79B708-2F55-4232-A7CB-2A48976377D2}" destId="{3E323421-0711-4C18-AEE3-FCA11A3CA348}" srcOrd="3" destOrd="0" presId="urn:microsoft.com/office/officeart/2005/8/layout/gear1"/>
    <dgm:cxn modelId="{A62B7DC3-F89B-47C7-A31D-80002E5932D4}" type="presOf" srcId="{6B13B3EE-CE74-47D2-9039-84AFD987B5A3}" destId="{0AAF50A6-04E8-4448-8326-740C92218CBD}" srcOrd="0" destOrd="0" presId="urn:microsoft.com/office/officeart/2005/8/layout/gear1"/>
    <dgm:cxn modelId="{CD563947-F701-41AF-9261-D006AD9DD042}" type="presOf" srcId="{5BB7CB5B-4270-4B00-99AC-FC571BC01304}" destId="{C2E67FD9-B9E2-468C-B105-6F0018F92FA4}" srcOrd="0" destOrd="0" presId="urn:microsoft.com/office/officeart/2005/8/layout/gear1"/>
    <dgm:cxn modelId="{7A4FD0A8-2C14-43DC-AE33-82F6DE322C6C}" type="presParOf" srcId="{C2E67FD9-B9E2-468C-B105-6F0018F92FA4}" destId="{2F3BD45B-90BE-4A21-8C4A-4CDD91AC397F}" srcOrd="0" destOrd="0" presId="urn:microsoft.com/office/officeart/2005/8/layout/gear1"/>
    <dgm:cxn modelId="{AA52B5D7-C2CF-4F07-B0EE-E803369F2030}" type="presParOf" srcId="{C2E67FD9-B9E2-468C-B105-6F0018F92FA4}" destId="{62D3C764-6A72-4043-A559-F07E8290F2DA}" srcOrd="1" destOrd="0" presId="urn:microsoft.com/office/officeart/2005/8/layout/gear1"/>
    <dgm:cxn modelId="{25972B76-246F-4F6B-BB67-87FFEE8BAFD1}" type="presParOf" srcId="{C2E67FD9-B9E2-468C-B105-6F0018F92FA4}" destId="{489D57F7-21FD-44CA-9133-00179B5CF7FA}" srcOrd="2" destOrd="0" presId="urn:microsoft.com/office/officeart/2005/8/layout/gear1"/>
    <dgm:cxn modelId="{8ED69253-772A-4B39-BDBB-7B2BE3E3B867}" type="presParOf" srcId="{C2E67FD9-B9E2-468C-B105-6F0018F92FA4}" destId="{F2DF552F-7F59-4139-B34A-D623CFE3B8E2}" srcOrd="3" destOrd="0" presId="urn:microsoft.com/office/officeart/2005/8/layout/gear1"/>
    <dgm:cxn modelId="{AC029834-0233-4FE0-A7BA-D39B9A7FFBFD}" type="presParOf" srcId="{C2E67FD9-B9E2-468C-B105-6F0018F92FA4}" destId="{B4C7F566-20F4-4B6C-B1EE-69756478C8EE}" srcOrd="4" destOrd="0" presId="urn:microsoft.com/office/officeart/2005/8/layout/gear1"/>
    <dgm:cxn modelId="{D5DF6FAF-2DC5-4699-8142-E88B1CE68F6C}" type="presParOf" srcId="{C2E67FD9-B9E2-468C-B105-6F0018F92FA4}" destId="{F1D601F5-5493-483F-BA27-0E0732A09CAA}" srcOrd="5" destOrd="0" presId="urn:microsoft.com/office/officeart/2005/8/layout/gear1"/>
    <dgm:cxn modelId="{EE41548D-DB5F-476F-9E95-7E22D3955F12}" type="presParOf" srcId="{C2E67FD9-B9E2-468C-B105-6F0018F92FA4}" destId="{A80C68C2-EF5F-4965-9ACF-3847BA97CCC6}" srcOrd="6" destOrd="0" presId="urn:microsoft.com/office/officeart/2005/8/layout/gear1"/>
    <dgm:cxn modelId="{B62D7383-6971-4078-993D-22D09368EDE7}" type="presParOf" srcId="{C2E67FD9-B9E2-468C-B105-6F0018F92FA4}" destId="{438B2722-8434-4CD1-ADD5-0561D6D46DB2}" srcOrd="7" destOrd="0" presId="urn:microsoft.com/office/officeart/2005/8/layout/gear1"/>
    <dgm:cxn modelId="{62515810-4028-42B2-B463-CB32AE473AFF}" type="presParOf" srcId="{C2E67FD9-B9E2-468C-B105-6F0018F92FA4}" destId="{A79F2990-0968-4E92-87C8-F2C71B8A05A6}" srcOrd="8" destOrd="0" presId="urn:microsoft.com/office/officeart/2005/8/layout/gear1"/>
    <dgm:cxn modelId="{3EB15F16-B375-4326-8161-94FB085D8728}" type="presParOf" srcId="{C2E67FD9-B9E2-468C-B105-6F0018F92FA4}" destId="{3E323421-0711-4C18-AEE3-FCA11A3CA348}" srcOrd="9" destOrd="0" presId="urn:microsoft.com/office/officeart/2005/8/layout/gear1"/>
    <dgm:cxn modelId="{0155591E-1161-474C-A65D-3EA958A5219C}" type="presParOf" srcId="{C2E67FD9-B9E2-468C-B105-6F0018F92FA4}" destId="{975BF3A2-0160-4D55-A53A-0438051DFE46}" srcOrd="10" destOrd="0" presId="urn:microsoft.com/office/officeart/2005/8/layout/gear1"/>
    <dgm:cxn modelId="{33521C05-0D15-43B2-8F5A-D2478548039A}" type="presParOf" srcId="{C2E67FD9-B9E2-468C-B105-6F0018F92FA4}" destId="{0AAF50A6-04E8-4448-8326-740C92218CBD}" srcOrd="11" destOrd="0" presId="urn:microsoft.com/office/officeart/2005/8/layout/gear1"/>
    <dgm:cxn modelId="{EDE6687B-1760-491D-B94C-132D448FA71D}" type="presParOf" srcId="{C2E67FD9-B9E2-468C-B105-6F0018F92FA4}" destId="{09461AFC-DAF9-4993-8DC2-E92A09CA6E5A}"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BD45B-90BE-4A21-8C4A-4CDD91AC397F}">
      <dsp:nvSpPr>
        <dsp:cNvPr id="0" name=""/>
        <dsp:cNvSpPr/>
      </dsp:nvSpPr>
      <dsp:spPr>
        <a:xfrm>
          <a:off x="3775915" y="2715799"/>
          <a:ext cx="3168933" cy="3168933"/>
        </a:xfrm>
        <a:prstGeom prst="gear9">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Learning environment </a:t>
          </a:r>
        </a:p>
      </dsp:txBody>
      <dsp:txXfrm>
        <a:off x="4413012" y="3458106"/>
        <a:ext cx="1894739" cy="1628897"/>
      </dsp:txXfrm>
    </dsp:sp>
    <dsp:sp modelId="{F2DF552F-7F59-4139-B34A-D623CFE3B8E2}">
      <dsp:nvSpPr>
        <dsp:cNvPr id="0" name=""/>
        <dsp:cNvSpPr/>
      </dsp:nvSpPr>
      <dsp:spPr>
        <a:xfrm>
          <a:off x="955955" y="2265833"/>
          <a:ext cx="2995253" cy="293192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Inclusive environment</a:t>
          </a:r>
        </a:p>
      </dsp:txBody>
      <dsp:txXfrm>
        <a:off x="1703281" y="3008414"/>
        <a:ext cx="1500601" cy="1446758"/>
      </dsp:txXfrm>
    </dsp:sp>
    <dsp:sp modelId="{A80C68C2-EF5F-4965-9ACF-3847BA97CCC6}">
      <dsp:nvSpPr>
        <dsp:cNvPr id="0" name=""/>
        <dsp:cNvSpPr/>
      </dsp:nvSpPr>
      <dsp:spPr>
        <a:xfrm rot="20700000">
          <a:off x="2479724" y="399584"/>
          <a:ext cx="2645942" cy="2663699"/>
        </a:xfrm>
        <a:prstGeom prst="gear6">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Supportive environment</a:t>
          </a:r>
        </a:p>
      </dsp:txBody>
      <dsp:txXfrm rot="-20700000">
        <a:off x="3059003" y="984864"/>
        <a:ext cx="1487383" cy="1493138"/>
      </dsp:txXfrm>
    </dsp:sp>
    <dsp:sp modelId="{975BF3A2-0160-4D55-A53A-0438051DFE46}">
      <dsp:nvSpPr>
        <dsp:cNvPr id="0" name=""/>
        <dsp:cNvSpPr/>
      </dsp:nvSpPr>
      <dsp:spPr>
        <a:xfrm>
          <a:off x="3549822" y="2227549"/>
          <a:ext cx="4056235" cy="4056235"/>
        </a:xfrm>
        <a:prstGeom prst="circularArrow">
          <a:avLst>
            <a:gd name="adj1" fmla="val 4688"/>
            <a:gd name="adj2" fmla="val 299029"/>
            <a:gd name="adj3" fmla="val 2544167"/>
            <a:gd name="adj4" fmla="val 1580222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AF50A6-04E8-4448-8326-740C92218CBD}">
      <dsp:nvSpPr>
        <dsp:cNvPr id="0" name=""/>
        <dsp:cNvSpPr/>
      </dsp:nvSpPr>
      <dsp:spPr>
        <a:xfrm>
          <a:off x="742562" y="1421909"/>
          <a:ext cx="2947108" cy="294710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461AFC-DAF9-4993-8DC2-E92A09CA6E5A}">
      <dsp:nvSpPr>
        <dsp:cNvPr id="0" name=""/>
        <dsp:cNvSpPr/>
      </dsp:nvSpPr>
      <dsp:spPr>
        <a:xfrm>
          <a:off x="2011866" y="-321944"/>
          <a:ext cx="3177576" cy="317757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464457" y="8643257"/>
            <a:ext cx="2971800" cy="275771"/>
          </a:xfrm>
          <a:prstGeom prst="rect">
            <a:avLst/>
          </a:prstGeom>
        </p:spPr>
        <p:txBody>
          <a:bodyPr vert="horz" lIns="91440" tIns="45720" rIns="91440" bIns="45720" rtlCol="0" anchor="b"/>
          <a:lstStyle>
            <a:lvl1pPr algn="l">
              <a:defRPr sz="1200"/>
            </a:lvl1pPr>
          </a:lstStyle>
          <a:p>
            <a:r>
              <a:rPr lang="en-GB" b="1" dirty="0"/>
              <a:t>© </a:t>
            </a:r>
            <a:r>
              <a:rPr lang="en-GB" b="1" dirty="0" smtClean="0"/>
              <a:t>CoramBAAF 2024</a:t>
            </a:r>
            <a:endParaRPr lang="en-GB" b="1" dirty="0"/>
          </a:p>
        </p:txBody>
      </p:sp>
    </p:spTree>
    <p:extLst>
      <p:ext uri="{BB962C8B-B14F-4D97-AF65-F5344CB8AC3E}">
        <p14:creationId xmlns:p14="http://schemas.microsoft.com/office/powerpoint/2010/main" val="577253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EB011-0FDD-4E36-AA0B-25053ADF69B5}" type="datetimeFigureOut">
              <a:rPr lang="en-GB" smtClean="0"/>
              <a:t>23/10/2024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80869-3D77-4750-AFE0-CA2155035E57}" type="slidenum">
              <a:rPr lang="en-GB" smtClean="0"/>
              <a:t>‹#›</a:t>
            </a:fld>
            <a:endParaRPr lang="en-GB"/>
          </a:p>
        </p:txBody>
      </p:sp>
    </p:spTree>
    <p:extLst>
      <p:ext uri="{BB962C8B-B14F-4D97-AF65-F5344CB8AC3E}">
        <p14:creationId xmlns:p14="http://schemas.microsoft.com/office/powerpoint/2010/main" val="1138315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7 – 9 – placement in area – home/ education/ siblings/ disability – also removes preference in 7(a) for connected person</a:t>
            </a:r>
          </a:p>
          <a:p>
            <a:r>
              <a:rPr lang="en-GB" dirty="0" smtClean="0"/>
              <a:t>Considering not defined     </a:t>
            </a:r>
          </a:p>
        </p:txBody>
      </p:sp>
      <p:sp>
        <p:nvSpPr>
          <p:cNvPr id="4" name="Slide Number Placeholder 3"/>
          <p:cNvSpPr>
            <a:spLocks noGrp="1"/>
          </p:cNvSpPr>
          <p:nvPr>
            <p:ph type="sldNum" sz="quarter" idx="10"/>
          </p:nvPr>
        </p:nvSpPr>
        <p:spPr/>
        <p:txBody>
          <a:bodyPr/>
          <a:lstStyle/>
          <a:p>
            <a:fld id="{A6A80869-3D77-4750-AFE0-CA2155035E57}" type="slidenum">
              <a:rPr lang="en-GB" smtClean="0"/>
              <a:t>3</a:t>
            </a:fld>
            <a:endParaRPr lang="en-GB"/>
          </a:p>
        </p:txBody>
      </p:sp>
    </p:spTree>
    <p:extLst>
      <p:ext uri="{BB962C8B-B14F-4D97-AF65-F5344CB8AC3E}">
        <p14:creationId xmlns:p14="http://schemas.microsoft.com/office/powerpoint/2010/main" val="2166930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2.12  requires discussion with adopters</a:t>
            </a:r>
          </a:p>
          <a:p>
            <a:endParaRPr lang="en-GB" dirty="0"/>
          </a:p>
        </p:txBody>
      </p:sp>
      <p:sp>
        <p:nvSpPr>
          <p:cNvPr id="4" name="Slide Number Placeholder 3"/>
          <p:cNvSpPr>
            <a:spLocks noGrp="1"/>
          </p:cNvSpPr>
          <p:nvPr>
            <p:ph type="sldNum" sz="quarter" idx="10"/>
          </p:nvPr>
        </p:nvSpPr>
        <p:spPr/>
        <p:txBody>
          <a:bodyPr/>
          <a:lstStyle/>
          <a:p>
            <a:fld id="{A6A80869-3D77-4750-AFE0-CA2155035E57}" type="slidenum">
              <a:rPr lang="en-GB" smtClean="0"/>
              <a:t>4</a:t>
            </a:fld>
            <a:endParaRPr lang="en-GB"/>
          </a:p>
        </p:txBody>
      </p:sp>
    </p:spTree>
    <p:extLst>
      <p:ext uri="{BB962C8B-B14F-4D97-AF65-F5344CB8AC3E}">
        <p14:creationId xmlns:p14="http://schemas.microsoft.com/office/powerpoint/2010/main" val="1206523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2.png"/><Relationship Id="rId4" Type="http://schemas.openxmlformats.org/officeDocument/2006/relationships/image" Target="../media/image13.svg"/><Relationship Id="rId9" Type="http://schemas.openxmlformats.org/officeDocument/2006/relationships/image" Target="../media/image1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192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hird tan lef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B45199-9A6B-1775-CCCA-5CE44E92C6F0}"/>
              </a:ext>
            </a:extLst>
          </p:cNvPr>
          <p:cNvSpPr>
            <a:spLocks noGrp="1"/>
          </p:cNvSpPr>
          <p:nvPr>
            <p:ph type="pic" sz="quarter" idx="10"/>
          </p:nvPr>
        </p:nvSpPr>
        <p:spPr>
          <a:xfrm>
            <a:off x="9214756" y="-1"/>
            <a:ext cx="2977242" cy="6858000"/>
          </a:xfrm>
          <a:prstGeom prst="rect">
            <a:avLst/>
          </a:prstGeom>
        </p:spPr>
        <p:txBody>
          <a:bodyPr/>
          <a:lstStyle/>
          <a:p>
            <a:endParaRPr lang="en-US" dirty="0"/>
          </a:p>
        </p:txBody>
      </p:sp>
      <p:sp>
        <p:nvSpPr>
          <p:cNvPr id="6" name="Rectangle 5">
            <a:extLst>
              <a:ext uri="{FF2B5EF4-FFF2-40B4-BE49-F238E27FC236}">
                <a16:creationId xmlns:a16="http://schemas.microsoft.com/office/drawing/2014/main" id="{FF5F9DFE-B83B-4129-11EF-791A5E17394C}"/>
              </a:ext>
            </a:extLst>
          </p:cNvPr>
          <p:cNvSpPr/>
          <p:nvPr userDrawn="1"/>
        </p:nvSpPr>
        <p:spPr>
          <a:xfrm>
            <a:off x="-1" y="0"/>
            <a:ext cx="9214757" cy="6857999"/>
          </a:xfrm>
          <a:prstGeom prst="rect">
            <a:avLst/>
          </a:prstGeom>
          <a:solidFill>
            <a:srgbClr val="C6C0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80F8C913-6574-803F-0303-B9CD352539A3}"/>
              </a:ext>
            </a:extLst>
          </p:cNvPr>
          <p:cNvSpPr>
            <a:spLocks noGrp="1"/>
          </p:cNvSpPr>
          <p:nvPr>
            <p:ph type="body" sz="quarter" idx="11" hasCustomPrompt="1"/>
          </p:nvPr>
        </p:nvSpPr>
        <p:spPr>
          <a:xfrm>
            <a:off x="368990" y="1228203"/>
            <a:ext cx="8649824" cy="5269107"/>
          </a:xfrm>
          <a:prstGeom prst="rect">
            <a:avLst/>
          </a:prstGeom>
        </p:spPr>
        <p:txBody>
          <a:bodyPr>
            <a:normAutofit/>
          </a:bodyPr>
          <a:lstStyle>
            <a:lvl1pPr marL="0" indent="0">
              <a:buClr>
                <a:srgbClr val="C00000"/>
              </a:buClr>
              <a:buFont typeface="Arial" panose="020B0604020202020204" pitchFamily="34" charset="0"/>
              <a:buNone/>
              <a:defRPr sz="2400" b="0">
                <a:solidFill>
                  <a:schemeClr val="tx1"/>
                </a:solidFill>
              </a:defRPr>
            </a:lvl1pPr>
            <a:lvl2pPr>
              <a:defRPr>
                <a:solidFill>
                  <a:schemeClr val="bg1"/>
                </a:solidFill>
              </a:defRPr>
            </a:lvl2pPr>
            <a:lvl3pPr marL="960120" indent="0">
              <a:buNone/>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a:t>
            </a:r>
            <a:r>
              <a:rPr lang="en-GB" dirty="0" smtClean="0"/>
              <a:t>styles</a:t>
            </a:r>
            <a:endParaRPr lang="en-US" dirty="0"/>
          </a:p>
          <a:p>
            <a:pPr lvl="0"/>
            <a:endParaRPr lang="en-US" dirty="0"/>
          </a:p>
          <a:p>
            <a:pPr lvl="0"/>
            <a:endParaRPr lang="en-GB" dirty="0"/>
          </a:p>
        </p:txBody>
      </p:sp>
      <p:sp>
        <p:nvSpPr>
          <p:cNvPr id="4" name="Text Placeholder 3">
            <a:extLst>
              <a:ext uri="{FF2B5EF4-FFF2-40B4-BE49-F238E27FC236}">
                <a16:creationId xmlns:a16="http://schemas.microsoft.com/office/drawing/2014/main" id="{4DD6846E-48C0-A089-BC7B-3808A819F707}"/>
              </a:ext>
            </a:extLst>
          </p:cNvPr>
          <p:cNvSpPr>
            <a:spLocks noGrp="1"/>
          </p:cNvSpPr>
          <p:nvPr>
            <p:ph type="body" sz="quarter" idx="12"/>
          </p:nvPr>
        </p:nvSpPr>
        <p:spPr>
          <a:xfrm>
            <a:off x="368989" y="225425"/>
            <a:ext cx="8649825" cy="709613"/>
          </a:xfrm>
          <a:prstGeom prst="rect">
            <a:avLst/>
          </a:prstGeom>
        </p:spPr>
        <p:txBody>
          <a:bodyPr/>
          <a:lstStyle>
            <a:lvl1pPr marL="0" indent="0">
              <a:buNone/>
              <a:defRPr lang="en-GB" sz="3600" b="1" kern="1200" baseline="0" dirty="0" smtClean="0">
                <a:solidFill>
                  <a:schemeClr val="tx1"/>
                </a:solidFill>
                <a:latin typeface="+mn-lt"/>
                <a:ea typeface="+mn-ea"/>
                <a:cs typeface="+mn-cs"/>
              </a:defRPr>
            </a:lvl1pPr>
            <a:lvl2pPr>
              <a:defRPr lang="en-GB" sz="3200" kern="1200" dirty="0" smtClean="0">
                <a:solidFill>
                  <a:schemeClr val="bg1"/>
                </a:solidFill>
                <a:latin typeface="+mn-lt"/>
                <a:ea typeface="+mn-ea"/>
                <a:cs typeface="+mn-cs"/>
              </a:defRPr>
            </a:lvl2pPr>
            <a:lvl3pPr>
              <a:defRPr lang="en-GB" sz="3200" kern="1200" dirty="0" smtClean="0">
                <a:solidFill>
                  <a:schemeClr val="bg1"/>
                </a:solidFill>
                <a:latin typeface="+mn-lt"/>
                <a:ea typeface="+mn-ea"/>
                <a:cs typeface="+mn-cs"/>
              </a:defRPr>
            </a:lvl3pPr>
            <a:lvl4pPr>
              <a:defRPr lang="en-GB" sz="3200" kern="1200" dirty="0" smtClean="0">
                <a:solidFill>
                  <a:schemeClr val="bg1"/>
                </a:solidFill>
                <a:latin typeface="+mn-lt"/>
                <a:ea typeface="+mn-ea"/>
                <a:cs typeface="+mn-cs"/>
              </a:defRPr>
            </a:lvl4pPr>
          </a:lstStyle>
          <a:p>
            <a:pPr lvl="0"/>
            <a:endParaRPr lang="en-GB" dirty="0"/>
          </a:p>
        </p:txBody>
      </p:sp>
    </p:spTree>
    <p:extLst>
      <p:ext uri="{BB962C8B-B14F-4D97-AF65-F5344CB8AC3E}">
        <p14:creationId xmlns:p14="http://schemas.microsoft.com/office/powerpoint/2010/main" val="3850485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alf tan righ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B45199-9A6B-1775-CCCA-5CE44E92C6F0}"/>
              </a:ext>
            </a:extLst>
          </p:cNvPr>
          <p:cNvSpPr>
            <a:spLocks noGrp="1"/>
          </p:cNvSpPr>
          <p:nvPr>
            <p:ph type="pic" sz="quarter" idx="10"/>
          </p:nvPr>
        </p:nvSpPr>
        <p:spPr>
          <a:xfrm>
            <a:off x="1" y="0"/>
            <a:ext cx="6001166" cy="6858000"/>
          </a:xfrm>
          <a:prstGeom prst="rect">
            <a:avLst/>
          </a:prstGeom>
        </p:spPr>
        <p:txBody>
          <a:bodyPr/>
          <a:lstStyle/>
          <a:p>
            <a:endParaRPr lang="en-US" dirty="0"/>
          </a:p>
        </p:txBody>
      </p:sp>
      <p:sp>
        <p:nvSpPr>
          <p:cNvPr id="6" name="Rectangle 5">
            <a:extLst>
              <a:ext uri="{FF2B5EF4-FFF2-40B4-BE49-F238E27FC236}">
                <a16:creationId xmlns:a16="http://schemas.microsoft.com/office/drawing/2014/main" id="{FF5F9DFE-B83B-4129-11EF-791A5E17394C}"/>
              </a:ext>
            </a:extLst>
          </p:cNvPr>
          <p:cNvSpPr/>
          <p:nvPr userDrawn="1"/>
        </p:nvSpPr>
        <p:spPr>
          <a:xfrm>
            <a:off x="6001167" y="0"/>
            <a:ext cx="6190833" cy="6857999"/>
          </a:xfrm>
          <a:prstGeom prst="rect">
            <a:avLst/>
          </a:prstGeom>
          <a:solidFill>
            <a:srgbClr val="C6C0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80F8C913-6574-803F-0303-B9CD352539A3}"/>
              </a:ext>
            </a:extLst>
          </p:cNvPr>
          <p:cNvSpPr>
            <a:spLocks noGrp="1"/>
          </p:cNvSpPr>
          <p:nvPr>
            <p:ph type="body" sz="quarter" idx="11" hasCustomPrompt="1"/>
          </p:nvPr>
        </p:nvSpPr>
        <p:spPr>
          <a:xfrm>
            <a:off x="6422065" y="1228203"/>
            <a:ext cx="5453127" cy="5269107"/>
          </a:xfrm>
          <a:prstGeom prst="rect">
            <a:avLst/>
          </a:prstGeom>
        </p:spPr>
        <p:txBody>
          <a:bodyPr>
            <a:normAutofit/>
          </a:bodyPr>
          <a:lstStyle>
            <a:lvl1pPr marL="0" indent="0">
              <a:buClr>
                <a:srgbClr val="C00000"/>
              </a:buClr>
              <a:buFont typeface="Arial" panose="020B0604020202020204" pitchFamily="34" charset="0"/>
              <a:buNone/>
              <a:defRPr sz="2400" b="0">
                <a:solidFill>
                  <a:schemeClr val="tx1"/>
                </a:solidFill>
              </a:defRPr>
            </a:lvl1pPr>
            <a:lvl2pPr>
              <a:defRPr>
                <a:solidFill>
                  <a:schemeClr val="bg1"/>
                </a:solidFill>
              </a:defRPr>
            </a:lvl2pPr>
            <a:lvl3pPr marL="960120" indent="0">
              <a:buNone/>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a:t>
            </a:r>
            <a:r>
              <a:rPr lang="en-GB" dirty="0" smtClean="0"/>
              <a:t>styles</a:t>
            </a:r>
            <a:endParaRPr lang="en-US" dirty="0"/>
          </a:p>
          <a:p>
            <a:pPr lvl="0"/>
            <a:endParaRPr lang="en-US" dirty="0"/>
          </a:p>
          <a:p>
            <a:pPr lvl="0"/>
            <a:endParaRPr lang="en-GB" dirty="0"/>
          </a:p>
        </p:txBody>
      </p:sp>
      <p:sp>
        <p:nvSpPr>
          <p:cNvPr id="4" name="Text Placeholder 3">
            <a:extLst>
              <a:ext uri="{FF2B5EF4-FFF2-40B4-BE49-F238E27FC236}">
                <a16:creationId xmlns:a16="http://schemas.microsoft.com/office/drawing/2014/main" id="{4DD6846E-48C0-A089-BC7B-3808A819F707}"/>
              </a:ext>
            </a:extLst>
          </p:cNvPr>
          <p:cNvSpPr>
            <a:spLocks noGrp="1"/>
          </p:cNvSpPr>
          <p:nvPr>
            <p:ph type="body" sz="quarter" idx="12"/>
          </p:nvPr>
        </p:nvSpPr>
        <p:spPr>
          <a:xfrm>
            <a:off x="6422065" y="225425"/>
            <a:ext cx="5453127" cy="709613"/>
          </a:xfrm>
          <a:prstGeom prst="rect">
            <a:avLst/>
          </a:prstGeom>
        </p:spPr>
        <p:txBody>
          <a:bodyPr/>
          <a:lstStyle>
            <a:lvl1pPr marL="0" indent="0">
              <a:buNone/>
              <a:defRPr lang="en-GB" sz="3600" b="1" kern="1200" baseline="0" dirty="0" smtClean="0">
                <a:solidFill>
                  <a:schemeClr val="tx1"/>
                </a:solidFill>
                <a:latin typeface="+mn-lt"/>
                <a:ea typeface="+mn-ea"/>
                <a:cs typeface="+mn-cs"/>
              </a:defRPr>
            </a:lvl1pPr>
            <a:lvl2pPr>
              <a:defRPr lang="en-GB" sz="3200" kern="1200" dirty="0" smtClean="0">
                <a:solidFill>
                  <a:schemeClr val="bg1"/>
                </a:solidFill>
                <a:latin typeface="+mn-lt"/>
                <a:ea typeface="+mn-ea"/>
                <a:cs typeface="+mn-cs"/>
              </a:defRPr>
            </a:lvl2pPr>
            <a:lvl3pPr>
              <a:defRPr lang="en-GB" sz="3200" kern="1200" dirty="0" smtClean="0">
                <a:solidFill>
                  <a:schemeClr val="bg1"/>
                </a:solidFill>
                <a:latin typeface="+mn-lt"/>
                <a:ea typeface="+mn-ea"/>
                <a:cs typeface="+mn-cs"/>
              </a:defRPr>
            </a:lvl3pPr>
            <a:lvl4pPr>
              <a:defRPr lang="en-GB" sz="3200" kern="1200" dirty="0" smtClean="0">
                <a:solidFill>
                  <a:schemeClr val="bg1"/>
                </a:solidFill>
                <a:latin typeface="+mn-lt"/>
                <a:ea typeface="+mn-ea"/>
                <a:cs typeface="+mn-cs"/>
              </a:defRPr>
            </a:lvl4pPr>
          </a:lstStyle>
          <a:p>
            <a:pPr lvl="0"/>
            <a:endParaRPr lang="en-GB" dirty="0"/>
          </a:p>
        </p:txBody>
      </p:sp>
    </p:spTree>
    <p:extLst>
      <p:ext uri="{BB962C8B-B14F-4D97-AF65-F5344CB8AC3E}">
        <p14:creationId xmlns:p14="http://schemas.microsoft.com/office/powerpoint/2010/main" val="470296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ird tan righ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B45199-9A6B-1775-CCCA-5CE44E92C6F0}"/>
              </a:ext>
            </a:extLst>
          </p:cNvPr>
          <p:cNvSpPr>
            <a:spLocks noGrp="1"/>
          </p:cNvSpPr>
          <p:nvPr>
            <p:ph type="pic" sz="quarter" idx="10"/>
          </p:nvPr>
        </p:nvSpPr>
        <p:spPr>
          <a:xfrm>
            <a:off x="1" y="0"/>
            <a:ext cx="2977242" cy="6858000"/>
          </a:xfrm>
          <a:prstGeom prst="rect">
            <a:avLst/>
          </a:prstGeom>
        </p:spPr>
        <p:txBody>
          <a:bodyPr/>
          <a:lstStyle/>
          <a:p>
            <a:endParaRPr lang="en-US" dirty="0"/>
          </a:p>
        </p:txBody>
      </p:sp>
      <p:sp>
        <p:nvSpPr>
          <p:cNvPr id="7" name="Rectangle 6">
            <a:extLst>
              <a:ext uri="{FF2B5EF4-FFF2-40B4-BE49-F238E27FC236}">
                <a16:creationId xmlns:a16="http://schemas.microsoft.com/office/drawing/2014/main" id="{FF5F9DFE-B83B-4129-11EF-791A5E17394C}"/>
              </a:ext>
            </a:extLst>
          </p:cNvPr>
          <p:cNvSpPr/>
          <p:nvPr userDrawn="1"/>
        </p:nvSpPr>
        <p:spPr>
          <a:xfrm>
            <a:off x="2977243" y="1"/>
            <a:ext cx="9214757" cy="6857999"/>
          </a:xfrm>
          <a:prstGeom prst="rect">
            <a:avLst/>
          </a:prstGeom>
          <a:solidFill>
            <a:srgbClr val="C6C0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80F8C913-6574-803F-0303-B9CD352539A3}"/>
              </a:ext>
            </a:extLst>
          </p:cNvPr>
          <p:cNvSpPr>
            <a:spLocks noGrp="1"/>
          </p:cNvSpPr>
          <p:nvPr>
            <p:ph type="body" sz="quarter" idx="11" hasCustomPrompt="1"/>
          </p:nvPr>
        </p:nvSpPr>
        <p:spPr>
          <a:xfrm>
            <a:off x="3346233" y="1160464"/>
            <a:ext cx="8649824" cy="5269107"/>
          </a:xfrm>
          <a:prstGeom prst="rect">
            <a:avLst/>
          </a:prstGeom>
        </p:spPr>
        <p:txBody>
          <a:bodyPr>
            <a:normAutofit/>
          </a:bodyPr>
          <a:lstStyle>
            <a:lvl1pPr marL="0" indent="0">
              <a:buClr>
                <a:srgbClr val="C00000"/>
              </a:buClr>
              <a:buFont typeface="Arial" panose="020B0604020202020204" pitchFamily="34" charset="0"/>
              <a:buNone/>
              <a:defRPr sz="2400" b="0">
                <a:solidFill>
                  <a:schemeClr val="tx1"/>
                </a:solidFill>
              </a:defRPr>
            </a:lvl1pPr>
            <a:lvl2pPr>
              <a:defRPr>
                <a:solidFill>
                  <a:schemeClr val="bg1"/>
                </a:solidFill>
              </a:defRPr>
            </a:lvl2pPr>
            <a:lvl3pPr marL="960120" indent="0">
              <a:buNone/>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a:t>
            </a:r>
            <a:r>
              <a:rPr lang="en-GB" dirty="0" smtClean="0"/>
              <a:t>styles</a:t>
            </a:r>
            <a:endParaRPr lang="en-US" dirty="0"/>
          </a:p>
          <a:p>
            <a:pPr lvl="0"/>
            <a:endParaRPr lang="en-US" dirty="0"/>
          </a:p>
          <a:p>
            <a:pPr lvl="0"/>
            <a:endParaRPr lang="en-GB" dirty="0"/>
          </a:p>
        </p:txBody>
      </p:sp>
      <p:sp>
        <p:nvSpPr>
          <p:cNvPr id="8" name="Text Placeholder 3">
            <a:extLst>
              <a:ext uri="{FF2B5EF4-FFF2-40B4-BE49-F238E27FC236}">
                <a16:creationId xmlns:a16="http://schemas.microsoft.com/office/drawing/2014/main" id="{4DD6846E-48C0-A089-BC7B-3808A819F707}"/>
              </a:ext>
            </a:extLst>
          </p:cNvPr>
          <p:cNvSpPr>
            <a:spLocks noGrp="1"/>
          </p:cNvSpPr>
          <p:nvPr>
            <p:ph type="body" sz="quarter" idx="13"/>
          </p:nvPr>
        </p:nvSpPr>
        <p:spPr>
          <a:xfrm>
            <a:off x="3346233" y="225426"/>
            <a:ext cx="8649825" cy="709613"/>
          </a:xfrm>
          <a:prstGeom prst="rect">
            <a:avLst/>
          </a:prstGeom>
        </p:spPr>
        <p:txBody>
          <a:bodyPr/>
          <a:lstStyle>
            <a:lvl1pPr marL="0" indent="0">
              <a:buNone/>
              <a:defRPr lang="en-GB" sz="3600" b="1" kern="1200" baseline="0" dirty="0" smtClean="0">
                <a:solidFill>
                  <a:schemeClr val="tx1"/>
                </a:solidFill>
                <a:latin typeface="+mn-lt"/>
                <a:ea typeface="+mn-ea"/>
                <a:cs typeface="+mn-cs"/>
              </a:defRPr>
            </a:lvl1pPr>
            <a:lvl2pPr>
              <a:defRPr lang="en-GB" sz="3200" kern="1200" dirty="0" smtClean="0">
                <a:solidFill>
                  <a:schemeClr val="bg1"/>
                </a:solidFill>
                <a:latin typeface="+mn-lt"/>
                <a:ea typeface="+mn-ea"/>
                <a:cs typeface="+mn-cs"/>
              </a:defRPr>
            </a:lvl2pPr>
            <a:lvl3pPr>
              <a:defRPr lang="en-GB" sz="3200" kern="1200" dirty="0" smtClean="0">
                <a:solidFill>
                  <a:schemeClr val="bg1"/>
                </a:solidFill>
                <a:latin typeface="+mn-lt"/>
                <a:ea typeface="+mn-ea"/>
                <a:cs typeface="+mn-cs"/>
              </a:defRPr>
            </a:lvl3pPr>
            <a:lvl4pPr>
              <a:defRPr lang="en-GB" sz="3200" kern="1200" dirty="0" smtClean="0">
                <a:solidFill>
                  <a:schemeClr val="bg1"/>
                </a:solidFill>
                <a:latin typeface="+mn-lt"/>
                <a:ea typeface="+mn-ea"/>
                <a:cs typeface="+mn-cs"/>
              </a:defRPr>
            </a:lvl4pPr>
          </a:lstStyle>
          <a:p>
            <a:pPr lvl="0"/>
            <a:endParaRPr lang="en-GB" dirty="0"/>
          </a:p>
        </p:txBody>
      </p:sp>
    </p:spTree>
    <p:extLst>
      <p:ext uri="{BB962C8B-B14F-4D97-AF65-F5344CB8AC3E}">
        <p14:creationId xmlns:p14="http://schemas.microsoft.com/office/powerpoint/2010/main" val="2465071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sert table 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5F9DFE-B83B-4129-11EF-791A5E17394C}"/>
              </a:ext>
            </a:extLst>
          </p:cNvPr>
          <p:cNvSpPr/>
          <p:nvPr userDrawn="1"/>
        </p:nvSpPr>
        <p:spPr>
          <a:xfrm>
            <a:off x="-1" y="0"/>
            <a:ext cx="12192001" cy="6857999"/>
          </a:xfrm>
          <a:prstGeom prst="rect">
            <a:avLst/>
          </a:prstGeom>
          <a:solidFill>
            <a:srgbClr val="C6C0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DD6846E-48C0-A089-BC7B-3808A819F707}"/>
              </a:ext>
            </a:extLst>
          </p:cNvPr>
          <p:cNvSpPr>
            <a:spLocks noGrp="1"/>
          </p:cNvSpPr>
          <p:nvPr>
            <p:ph type="body" sz="quarter" idx="12"/>
          </p:nvPr>
        </p:nvSpPr>
        <p:spPr>
          <a:xfrm>
            <a:off x="368989" y="225425"/>
            <a:ext cx="11490997" cy="709613"/>
          </a:xfrm>
          <a:prstGeom prst="rect">
            <a:avLst/>
          </a:prstGeom>
        </p:spPr>
        <p:txBody>
          <a:bodyPr/>
          <a:lstStyle>
            <a:lvl1pPr marL="0" indent="0">
              <a:buNone/>
              <a:defRPr lang="en-GB" sz="3600" b="1" kern="1200" baseline="0" dirty="0" smtClean="0">
                <a:solidFill>
                  <a:schemeClr val="tx1"/>
                </a:solidFill>
                <a:latin typeface="+mn-lt"/>
                <a:ea typeface="+mn-ea"/>
                <a:cs typeface="+mn-cs"/>
              </a:defRPr>
            </a:lvl1pPr>
            <a:lvl2pPr>
              <a:defRPr lang="en-GB" sz="3200" kern="1200" dirty="0" smtClean="0">
                <a:solidFill>
                  <a:schemeClr val="bg1"/>
                </a:solidFill>
                <a:latin typeface="+mn-lt"/>
                <a:ea typeface="+mn-ea"/>
                <a:cs typeface="+mn-cs"/>
              </a:defRPr>
            </a:lvl2pPr>
            <a:lvl3pPr>
              <a:defRPr lang="en-GB" sz="3200" kern="1200" dirty="0" smtClean="0">
                <a:solidFill>
                  <a:schemeClr val="bg1"/>
                </a:solidFill>
                <a:latin typeface="+mn-lt"/>
                <a:ea typeface="+mn-ea"/>
                <a:cs typeface="+mn-cs"/>
              </a:defRPr>
            </a:lvl3pPr>
            <a:lvl4pPr>
              <a:defRPr lang="en-GB" sz="3200" kern="1200" dirty="0" smtClean="0">
                <a:solidFill>
                  <a:schemeClr val="bg1"/>
                </a:solidFill>
                <a:latin typeface="+mn-lt"/>
                <a:ea typeface="+mn-ea"/>
                <a:cs typeface="+mn-cs"/>
              </a:defRPr>
            </a:lvl4pPr>
          </a:lstStyle>
          <a:p>
            <a:pPr lvl="0"/>
            <a:endParaRPr lang="en-GB" dirty="0"/>
          </a:p>
        </p:txBody>
      </p:sp>
    </p:spTree>
    <p:extLst>
      <p:ext uri="{BB962C8B-B14F-4D97-AF65-F5344CB8AC3E}">
        <p14:creationId xmlns:p14="http://schemas.microsoft.com/office/powerpoint/2010/main" val="20154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235"/>
          <a:stretch/>
        </p:blipFill>
        <p:spPr>
          <a:xfrm>
            <a:off x="-113020" y="-95693"/>
            <a:ext cx="12829953" cy="7285778"/>
          </a:xfrm>
          <a:prstGeom prst="rect">
            <a:avLst/>
          </a:prstGeom>
        </p:spPr>
      </p:pic>
      <p:sp>
        <p:nvSpPr>
          <p:cNvPr id="8" name="Rectangle 7">
            <a:extLst>
              <a:ext uri="{FF2B5EF4-FFF2-40B4-BE49-F238E27FC236}">
                <a16:creationId xmlns:a16="http://schemas.microsoft.com/office/drawing/2014/main" id="{5804C4AC-47F4-2345-F504-477B80915692}"/>
              </a:ext>
            </a:extLst>
          </p:cNvPr>
          <p:cNvSpPr/>
          <p:nvPr userDrawn="1"/>
        </p:nvSpPr>
        <p:spPr>
          <a:xfrm>
            <a:off x="0" y="3674533"/>
            <a:ext cx="4500748" cy="3183467"/>
          </a:xfrm>
          <a:prstGeom prst="rect">
            <a:avLst/>
          </a:prstGeom>
          <a:solidFill>
            <a:srgbClr val="B20E1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4DE22758-B5EF-F456-B125-22C21CBFFFA8}"/>
              </a:ext>
            </a:extLst>
          </p:cNvPr>
          <p:cNvCxnSpPr/>
          <p:nvPr userDrawn="1"/>
        </p:nvCxnSpPr>
        <p:spPr>
          <a:xfrm>
            <a:off x="367747" y="3906078"/>
            <a:ext cx="3458818"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13" name="TextBox 12"/>
          <p:cNvSpPr txBox="1"/>
          <p:nvPr userDrawn="1"/>
        </p:nvSpPr>
        <p:spPr>
          <a:xfrm>
            <a:off x="365413" y="3993012"/>
            <a:ext cx="3458818" cy="646331"/>
          </a:xfrm>
          <a:prstGeom prst="rect">
            <a:avLst/>
          </a:prstGeom>
          <a:noFill/>
        </p:spPr>
        <p:txBody>
          <a:bodyPr wrap="square" rtlCol="0">
            <a:spAutoFit/>
          </a:bodyPr>
          <a:lstStyle/>
          <a:p>
            <a:r>
              <a:rPr lang="en-US" sz="3600" b="1" dirty="0">
                <a:solidFill>
                  <a:schemeClr val="bg1"/>
                </a:solidFill>
              </a:rPr>
              <a:t>Break</a:t>
            </a:r>
            <a:endParaRPr lang="en-GB" sz="3600" b="1" dirty="0">
              <a:solidFill>
                <a:schemeClr val="bg1"/>
              </a:solidFill>
            </a:endParaRPr>
          </a:p>
        </p:txBody>
      </p:sp>
    </p:spTree>
    <p:extLst>
      <p:ext uri="{BB962C8B-B14F-4D97-AF65-F5344CB8AC3E}">
        <p14:creationId xmlns:p14="http://schemas.microsoft.com/office/powerpoint/2010/main" val="9100805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unch 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707" y="-82903"/>
            <a:ext cx="12503334" cy="7093303"/>
          </a:xfrm>
          <a:prstGeom prst="rect">
            <a:avLst/>
          </a:prstGeom>
        </p:spPr>
      </p:pic>
      <p:sp>
        <p:nvSpPr>
          <p:cNvPr id="8" name="Rectangle 7">
            <a:extLst>
              <a:ext uri="{FF2B5EF4-FFF2-40B4-BE49-F238E27FC236}">
                <a16:creationId xmlns:a16="http://schemas.microsoft.com/office/drawing/2014/main" id="{5804C4AC-47F4-2345-F504-477B80915692}"/>
              </a:ext>
            </a:extLst>
          </p:cNvPr>
          <p:cNvSpPr/>
          <p:nvPr userDrawn="1"/>
        </p:nvSpPr>
        <p:spPr>
          <a:xfrm>
            <a:off x="0" y="3674533"/>
            <a:ext cx="4500748" cy="3183467"/>
          </a:xfrm>
          <a:prstGeom prst="rect">
            <a:avLst/>
          </a:prstGeom>
          <a:solidFill>
            <a:srgbClr val="B20E1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4DE22758-B5EF-F456-B125-22C21CBFFFA8}"/>
              </a:ext>
            </a:extLst>
          </p:cNvPr>
          <p:cNvCxnSpPr/>
          <p:nvPr userDrawn="1"/>
        </p:nvCxnSpPr>
        <p:spPr>
          <a:xfrm>
            <a:off x="367747" y="3906078"/>
            <a:ext cx="3458818"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13" name="TextBox 12"/>
          <p:cNvSpPr txBox="1"/>
          <p:nvPr userDrawn="1"/>
        </p:nvSpPr>
        <p:spPr>
          <a:xfrm>
            <a:off x="365413" y="3993012"/>
            <a:ext cx="3458818" cy="646331"/>
          </a:xfrm>
          <a:prstGeom prst="rect">
            <a:avLst/>
          </a:prstGeom>
          <a:noFill/>
        </p:spPr>
        <p:txBody>
          <a:bodyPr wrap="square" rtlCol="0">
            <a:spAutoFit/>
          </a:bodyPr>
          <a:lstStyle/>
          <a:p>
            <a:r>
              <a:rPr lang="en-US" sz="3600" b="1" dirty="0" smtClean="0">
                <a:solidFill>
                  <a:schemeClr val="bg1"/>
                </a:solidFill>
              </a:rPr>
              <a:t>Lunch</a:t>
            </a:r>
            <a:endParaRPr lang="en-GB" sz="3600" b="1" dirty="0">
              <a:solidFill>
                <a:schemeClr val="bg1"/>
              </a:solidFill>
            </a:endParaRPr>
          </a:p>
        </p:txBody>
      </p:sp>
    </p:spTree>
    <p:extLst>
      <p:ext uri="{BB962C8B-B14F-4D97-AF65-F5344CB8AC3E}">
        <p14:creationId xmlns:p14="http://schemas.microsoft.com/office/powerpoint/2010/main" val="1239548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hird tan lef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B45199-9A6B-1775-CCCA-5CE44E92C6F0}"/>
              </a:ext>
            </a:extLst>
          </p:cNvPr>
          <p:cNvSpPr>
            <a:spLocks noGrp="1"/>
          </p:cNvSpPr>
          <p:nvPr>
            <p:ph type="pic" sz="quarter" idx="10"/>
          </p:nvPr>
        </p:nvSpPr>
        <p:spPr>
          <a:xfrm>
            <a:off x="9214756" y="-1"/>
            <a:ext cx="2977242" cy="6858000"/>
          </a:xfrm>
          <a:prstGeom prst="rect">
            <a:avLst/>
          </a:prstGeom>
        </p:spPr>
        <p:txBody>
          <a:bodyPr/>
          <a:lstStyle/>
          <a:p>
            <a:endParaRPr lang="en-US" dirty="0"/>
          </a:p>
        </p:txBody>
      </p:sp>
      <p:sp>
        <p:nvSpPr>
          <p:cNvPr id="6" name="Rectangle 5">
            <a:extLst>
              <a:ext uri="{FF2B5EF4-FFF2-40B4-BE49-F238E27FC236}">
                <a16:creationId xmlns:a16="http://schemas.microsoft.com/office/drawing/2014/main" id="{FF5F9DFE-B83B-4129-11EF-791A5E17394C}"/>
              </a:ext>
            </a:extLst>
          </p:cNvPr>
          <p:cNvSpPr/>
          <p:nvPr userDrawn="1"/>
        </p:nvSpPr>
        <p:spPr>
          <a:xfrm>
            <a:off x="-1" y="0"/>
            <a:ext cx="9258301" cy="6857999"/>
          </a:xfrm>
          <a:prstGeom prst="rect">
            <a:avLst/>
          </a:prstGeom>
          <a:solidFill>
            <a:srgbClr val="C6C0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DDA5F18-4C0A-5940-9AB2-0A6C450675D8}"/>
              </a:ext>
            </a:extLst>
          </p:cNvPr>
          <p:cNvCxnSpPr>
            <a:cxnSpLocks/>
          </p:cNvCxnSpPr>
          <p:nvPr userDrawn="1"/>
        </p:nvCxnSpPr>
        <p:spPr>
          <a:xfrm flipV="1">
            <a:off x="3061534" y="526095"/>
            <a:ext cx="0" cy="5899757"/>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3A3D055D-3620-5940-AE1B-A0D3CE34D5F1}"/>
              </a:ext>
            </a:extLst>
          </p:cNvPr>
          <p:cNvCxnSpPr>
            <a:cxnSpLocks/>
          </p:cNvCxnSpPr>
          <p:nvPr userDrawn="1"/>
        </p:nvCxnSpPr>
        <p:spPr>
          <a:xfrm>
            <a:off x="395520" y="2267200"/>
            <a:ext cx="2442568" cy="0"/>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sp>
        <p:nvSpPr>
          <p:cNvPr id="11" name="Content Placeholder 2">
            <a:extLst>
              <a:ext uri="{FF2B5EF4-FFF2-40B4-BE49-F238E27FC236}">
                <a16:creationId xmlns:a16="http://schemas.microsoft.com/office/drawing/2014/main" id="{753359A8-76BB-BC49-8F09-78EBF120CA08}"/>
              </a:ext>
            </a:extLst>
          </p:cNvPr>
          <p:cNvSpPr>
            <a:spLocks noGrp="1"/>
          </p:cNvSpPr>
          <p:nvPr>
            <p:ph sz="half" idx="15" hasCustomPrompt="1"/>
          </p:nvPr>
        </p:nvSpPr>
        <p:spPr>
          <a:xfrm>
            <a:off x="395516" y="2480162"/>
            <a:ext cx="2442568" cy="2416958"/>
          </a:xfrm>
          <a:prstGeom prst="rect">
            <a:avLst/>
          </a:prstGeom>
        </p:spPr>
        <p:txBody>
          <a:bodyPr lIns="0" tIns="0" rIns="0" bIns="0" anchor="t" anchorCtr="0"/>
          <a:lstStyle>
            <a:lvl1pPr marL="0" indent="0">
              <a:lnSpc>
                <a:spcPct val="85000"/>
              </a:lnSpc>
              <a:spcBef>
                <a:spcPts val="600"/>
              </a:spcBef>
              <a:buNone/>
              <a:defRPr sz="3600" b="1" i="0" spc="-20" baseline="0">
                <a:solidFill>
                  <a:schemeClr val="tx1"/>
                </a:solidFill>
                <a:latin typeface="+mn-lt"/>
                <a:cs typeface="Calibri" panose="020F0502020204030204" pitchFamily="34" charset="0"/>
              </a:defRPr>
            </a:lvl1pPr>
            <a:lvl2pPr marL="502920" indent="0">
              <a:buNone/>
              <a:defRPr sz="1800" b="0" i="0">
                <a:solidFill>
                  <a:schemeClr val="tx1"/>
                </a:solidFill>
                <a:latin typeface="Calibri Light" panose="020F0302020204030204" pitchFamily="34" charset="0"/>
                <a:cs typeface="Calibri Light" panose="020F0302020204030204" pitchFamily="34" charset="0"/>
              </a:defRPr>
            </a:lvl2pPr>
            <a:lvl3pPr marL="960120" indent="0">
              <a:buNone/>
              <a:defRPr sz="1600" b="0" i="0">
                <a:solidFill>
                  <a:schemeClr val="tx1"/>
                </a:solidFill>
                <a:latin typeface="Calibri Light" panose="020F0302020204030204" pitchFamily="34" charset="0"/>
                <a:cs typeface="Calibri Light" panose="020F0302020204030204" pitchFamily="34" charset="0"/>
              </a:defRPr>
            </a:lvl3pPr>
            <a:lvl4pPr marL="1417320" indent="0">
              <a:buNone/>
              <a:defRPr sz="1400" b="0" i="0">
                <a:solidFill>
                  <a:schemeClr val="tx1"/>
                </a:solidFill>
                <a:latin typeface="Calibri Light" panose="020F0302020204030204" pitchFamily="34" charset="0"/>
                <a:cs typeface="Calibri Light" panose="020F0302020204030204" pitchFamily="34" charset="0"/>
              </a:defRPr>
            </a:lvl4pPr>
            <a:lvl5pPr marL="1874520" indent="0">
              <a:buNone/>
              <a:defRPr sz="1400" b="0" i="0">
                <a:latin typeface="Calibri Light" panose="020F0302020204030204" pitchFamily="34" charset="0"/>
                <a:cs typeface="Calibri Light" panose="020F0302020204030204" pitchFamily="34" charset="0"/>
              </a:defRPr>
            </a:lvl5pPr>
            <a:lvl6pPr>
              <a:defRPr sz="1400"/>
            </a:lvl6pPr>
            <a:lvl7pPr>
              <a:defRPr sz="1400"/>
            </a:lvl7pPr>
            <a:lvl8pPr>
              <a:defRPr sz="1400"/>
            </a:lvl8pPr>
            <a:lvl9pPr>
              <a:defRPr sz="1400"/>
            </a:lvl9pPr>
          </a:lstStyle>
          <a:p>
            <a:pPr lvl="0"/>
            <a:r>
              <a:rPr lang="en-GB" dirty="0"/>
              <a:t>This is the main title </a:t>
            </a:r>
            <a:br>
              <a:rPr lang="en-GB" dirty="0"/>
            </a:br>
            <a:r>
              <a:rPr lang="en-GB" dirty="0"/>
              <a:t>or section header</a:t>
            </a:r>
          </a:p>
        </p:txBody>
      </p:sp>
      <p:sp>
        <p:nvSpPr>
          <p:cNvPr id="10" name="Text Placeholder 9">
            <a:extLst>
              <a:ext uri="{FF2B5EF4-FFF2-40B4-BE49-F238E27FC236}">
                <a16:creationId xmlns:a16="http://schemas.microsoft.com/office/drawing/2014/main" id="{80F8C913-6574-803F-0303-B9CD352539A3}"/>
              </a:ext>
            </a:extLst>
          </p:cNvPr>
          <p:cNvSpPr>
            <a:spLocks noGrp="1"/>
          </p:cNvSpPr>
          <p:nvPr>
            <p:ph type="body" sz="quarter" idx="11" hasCustomPrompt="1"/>
          </p:nvPr>
        </p:nvSpPr>
        <p:spPr>
          <a:xfrm>
            <a:off x="3346233" y="526096"/>
            <a:ext cx="5556762" cy="5903476"/>
          </a:xfrm>
          <a:prstGeom prst="rect">
            <a:avLst/>
          </a:prstGeom>
        </p:spPr>
        <p:txBody>
          <a:bodyPr>
            <a:normAutofit/>
          </a:bodyPr>
          <a:lstStyle>
            <a:lvl1pPr marL="0" indent="0">
              <a:buClr>
                <a:srgbClr val="C00000"/>
              </a:buClr>
              <a:buFont typeface="Arial" panose="020B0604020202020204" pitchFamily="34" charset="0"/>
              <a:buNone/>
              <a:defRPr sz="2400" b="0">
                <a:solidFill>
                  <a:schemeClr val="tx1"/>
                </a:solidFill>
              </a:defRPr>
            </a:lvl1pPr>
            <a:lvl2pPr>
              <a:defRPr>
                <a:solidFill>
                  <a:schemeClr val="bg1"/>
                </a:solidFill>
              </a:defRPr>
            </a:lvl2pPr>
            <a:lvl3pPr marL="960120" indent="0">
              <a:buNone/>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a:t>
            </a:r>
            <a:r>
              <a:rPr lang="en-GB" dirty="0" smtClean="0"/>
              <a:t>styles</a:t>
            </a:r>
            <a:endParaRPr lang="en-US" dirty="0"/>
          </a:p>
          <a:p>
            <a:pPr lvl="0"/>
            <a:endParaRPr lang="en-US" dirty="0"/>
          </a:p>
          <a:p>
            <a:pPr lvl="0"/>
            <a:endParaRPr lang="en-GB" dirty="0"/>
          </a:p>
        </p:txBody>
      </p:sp>
    </p:spTree>
    <p:extLst>
      <p:ext uri="{BB962C8B-B14F-4D97-AF65-F5344CB8AC3E}">
        <p14:creationId xmlns:p14="http://schemas.microsoft.com/office/powerpoint/2010/main" val="1643014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1_Blank">
    <p:bg>
      <p:bgPr>
        <a:solidFill>
          <a:schemeClr val="accent2">
            <a:alpha val="6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E7C30C-AFDD-F2E0-E539-17BE63658771}"/>
              </a:ext>
            </a:extLst>
          </p:cNvPr>
          <p:cNvSpPr/>
          <p:nvPr userDrawn="1"/>
        </p:nvSpPr>
        <p:spPr>
          <a:xfrm>
            <a:off x="0" y="0"/>
            <a:ext cx="12192000" cy="6858000"/>
          </a:xfrm>
          <a:prstGeom prst="rect">
            <a:avLst/>
          </a:prstGeom>
          <a:solidFill>
            <a:srgbClr val="C6C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2"/>
                </a:solidFill>
              </a:ln>
            </a:endParaRPr>
          </a:p>
        </p:txBody>
      </p:sp>
      <p:sp>
        <p:nvSpPr>
          <p:cNvPr id="10" name="Rectangle 9">
            <a:extLst>
              <a:ext uri="{FF2B5EF4-FFF2-40B4-BE49-F238E27FC236}">
                <a16:creationId xmlns:a16="http://schemas.microsoft.com/office/drawing/2014/main" id="{8E2C76D7-5B59-5516-D27F-F77B91B6ECED}"/>
              </a:ext>
            </a:extLst>
          </p:cNvPr>
          <p:cNvSpPr/>
          <p:nvPr userDrawn="1"/>
        </p:nvSpPr>
        <p:spPr>
          <a:xfrm>
            <a:off x="0" y="1"/>
            <a:ext cx="12192000" cy="6857999"/>
          </a:xfrm>
          <a:prstGeom prst="rect">
            <a:avLst/>
          </a:prstGeom>
          <a:solidFill>
            <a:srgbClr val="C6C0A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8DDA5F18-4C0A-5940-9AB2-0A6C450675D8}"/>
              </a:ext>
            </a:extLst>
          </p:cNvPr>
          <p:cNvCxnSpPr>
            <a:cxnSpLocks/>
          </p:cNvCxnSpPr>
          <p:nvPr userDrawn="1"/>
        </p:nvCxnSpPr>
        <p:spPr>
          <a:xfrm flipV="1">
            <a:off x="3061534" y="526095"/>
            <a:ext cx="0" cy="5899757"/>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3A3D055D-3620-5940-AE1B-A0D3CE34D5F1}"/>
              </a:ext>
            </a:extLst>
          </p:cNvPr>
          <p:cNvCxnSpPr>
            <a:cxnSpLocks/>
          </p:cNvCxnSpPr>
          <p:nvPr userDrawn="1"/>
        </p:nvCxnSpPr>
        <p:spPr>
          <a:xfrm>
            <a:off x="395520" y="2267200"/>
            <a:ext cx="2442568" cy="0"/>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sp>
        <p:nvSpPr>
          <p:cNvPr id="48" name="Content Placeholder 2">
            <a:extLst>
              <a:ext uri="{FF2B5EF4-FFF2-40B4-BE49-F238E27FC236}">
                <a16:creationId xmlns:a16="http://schemas.microsoft.com/office/drawing/2014/main" id="{753359A8-76BB-BC49-8F09-78EBF120CA08}"/>
              </a:ext>
            </a:extLst>
          </p:cNvPr>
          <p:cNvSpPr>
            <a:spLocks noGrp="1"/>
          </p:cNvSpPr>
          <p:nvPr>
            <p:ph sz="half" idx="15" hasCustomPrompt="1"/>
          </p:nvPr>
        </p:nvSpPr>
        <p:spPr>
          <a:xfrm>
            <a:off x="395516" y="2480162"/>
            <a:ext cx="2442568" cy="2416958"/>
          </a:xfrm>
          <a:prstGeom prst="rect">
            <a:avLst/>
          </a:prstGeom>
        </p:spPr>
        <p:txBody>
          <a:bodyPr lIns="0" tIns="0" rIns="0" bIns="0" anchor="t" anchorCtr="0"/>
          <a:lstStyle>
            <a:lvl1pPr marL="0" indent="0">
              <a:lnSpc>
                <a:spcPct val="85000"/>
              </a:lnSpc>
              <a:spcBef>
                <a:spcPts val="600"/>
              </a:spcBef>
              <a:buNone/>
              <a:defRPr sz="3600" b="1" i="0" spc="-20" baseline="0">
                <a:solidFill>
                  <a:schemeClr val="tx1"/>
                </a:solidFill>
                <a:latin typeface="+mn-lt"/>
                <a:cs typeface="Calibri" panose="020F0502020204030204" pitchFamily="34" charset="0"/>
              </a:defRPr>
            </a:lvl1pPr>
            <a:lvl2pPr marL="502920" indent="0">
              <a:buNone/>
              <a:defRPr sz="1800" b="0" i="0">
                <a:solidFill>
                  <a:schemeClr val="tx1"/>
                </a:solidFill>
                <a:latin typeface="Calibri Light" panose="020F0302020204030204" pitchFamily="34" charset="0"/>
                <a:cs typeface="Calibri Light" panose="020F0302020204030204" pitchFamily="34" charset="0"/>
              </a:defRPr>
            </a:lvl2pPr>
            <a:lvl3pPr marL="960120" indent="0">
              <a:buNone/>
              <a:defRPr sz="1600" b="0" i="0">
                <a:solidFill>
                  <a:schemeClr val="tx1"/>
                </a:solidFill>
                <a:latin typeface="Calibri Light" panose="020F0302020204030204" pitchFamily="34" charset="0"/>
                <a:cs typeface="Calibri Light" panose="020F0302020204030204" pitchFamily="34" charset="0"/>
              </a:defRPr>
            </a:lvl3pPr>
            <a:lvl4pPr marL="1417320" indent="0">
              <a:buNone/>
              <a:defRPr sz="1400" b="0" i="0">
                <a:solidFill>
                  <a:schemeClr val="tx1"/>
                </a:solidFill>
                <a:latin typeface="Calibri Light" panose="020F0302020204030204" pitchFamily="34" charset="0"/>
                <a:cs typeface="Calibri Light" panose="020F0302020204030204" pitchFamily="34" charset="0"/>
              </a:defRPr>
            </a:lvl4pPr>
            <a:lvl5pPr marL="1874520" indent="0">
              <a:buNone/>
              <a:defRPr sz="1400" b="0" i="0">
                <a:latin typeface="Calibri Light" panose="020F0302020204030204" pitchFamily="34" charset="0"/>
                <a:cs typeface="Calibri Light" panose="020F0302020204030204" pitchFamily="34" charset="0"/>
              </a:defRPr>
            </a:lvl5pPr>
            <a:lvl6pPr>
              <a:defRPr sz="1400"/>
            </a:lvl6pPr>
            <a:lvl7pPr>
              <a:defRPr sz="1400"/>
            </a:lvl7pPr>
            <a:lvl8pPr>
              <a:defRPr sz="1400"/>
            </a:lvl8pPr>
            <a:lvl9pPr>
              <a:defRPr sz="1400"/>
            </a:lvl9pPr>
          </a:lstStyle>
          <a:p>
            <a:pPr lvl="0"/>
            <a:r>
              <a:rPr lang="en-GB" dirty="0"/>
              <a:t>This is the main title </a:t>
            </a:r>
            <a:br>
              <a:rPr lang="en-GB" dirty="0"/>
            </a:br>
            <a:r>
              <a:rPr lang="en-GB" dirty="0"/>
              <a:t>or section header</a:t>
            </a:r>
          </a:p>
        </p:txBody>
      </p:sp>
      <p:sp>
        <p:nvSpPr>
          <p:cNvPr id="6" name="Rectangle 5">
            <a:extLst>
              <a:ext uri="{FF2B5EF4-FFF2-40B4-BE49-F238E27FC236}">
                <a16:creationId xmlns:a16="http://schemas.microsoft.com/office/drawing/2014/main" id="{9F2A6BDD-4F61-644A-22CD-49568666567C}"/>
              </a:ext>
            </a:extLst>
          </p:cNvPr>
          <p:cNvSpPr/>
          <p:nvPr userDrawn="1"/>
        </p:nvSpPr>
        <p:spPr>
          <a:xfrm>
            <a:off x="331170" y="476250"/>
            <a:ext cx="1732580" cy="542925"/>
          </a:xfrm>
          <a:prstGeom prst="rect">
            <a:avLst/>
          </a:prstGeom>
          <a:solidFill>
            <a:srgbClr val="C6C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a:extLst>
              <a:ext uri="{FF2B5EF4-FFF2-40B4-BE49-F238E27FC236}">
                <a16:creationId xmlns:a16="http://schemas.microsoft.com/office/drawing/2014/main" id="{80F8C913-6574-803F-0303-B9CD352539A3}"/>
              </a:ext>
            </a:extLst>
          </p:cNvPr>
          <p:cNvSpPr>
            <a:spLocks noGrp="1"/>
          </p:cNvSpPr>
          <p:nvPr>
            <p:ph type="body" sz="quarter" idx="11" hasCustomPrompt="1"/>
          </p:nvPr>
        </p:nvSpPr>
        <p:spPr>
          <a:xfrm>
            <a:off x="3346232" y="526096"/>
            <a:ext cx="8470083" cy="5903476"/>
          </a:xfrm>
          <a:prstGeom prst="rect">
            <a:avLst/>
          </a:prstGeom>
        </p:spPr>
        <p:txBody>
          <a:bodyPr>
            <a:normAutofit/>
          </a:bodyPr>
          <a:lstStyle>
            <a:lvl1pPr marL="0" indent="0">
              <a:buClr>
                <a:srgbClr val="C00000"/>
              </a:buClr>
              <a:buFont typeface="Arial" panose="020B0604020202020204" pitchFamily="34" charset="0"/>
              <a:buNone/>
              <a:defRPr sz="2400" b="0">
                <a:solidFill>
                  <a:schemeClr val="tx1"/>
                </a:solidFill>
              </a:defRPr>
            </a:lvl1pPr>
            <a:lvl2pPr>
              <a:defRPr>
                <a:solidFill>
                  <a:schemeClr val="bg1"/>
                </a:solidFill>
              </a:defRPr>
            </a:lvl2pPr>
            <a:lvl3pPr marL="960120" indent="0">
              <a:buNone/>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a:t>
            </a:r>
            <a:r>
              <a:rPr lang="en-GB" dirty="0" smtClean="0"/>
              <a:t>styles</a:t>
            </a:r>
            <a:endParaRPr lang="en-US" dirty="0"/>
          </a:p>
          <a:p>
            <a:pPr lvl="0"/>
            <a:endParaRPr lang="en-US" dirty="0"/>
          </a:p>
          <a:p>
            <a:pPr lvl="0"/>
            <a:endParaRPr lang="en-GB" dirty="0"/>
          </a:p>
        </p:txBody>
      </p:sp>
    </p:spTree>
    <p:extLst>
      <p:ext uri="{BB962C8B-B14F-4D97-AF65-F5344CB8AC3E}">
        <p14:creationId xmlns:p14="http://schemas.microsoft.com/office/powerpoint/2010/main" val="562441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Comparis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atin typeface="+mn-lt"/>
              </a:defRPr>
            </a:lvl1pPr>
          </a:lstStyle>
          <a:p>
            <a:r>
              <a:rPr lang="en-US" dirty="0"/>
              <a:t>Click to edit Master title style</a:t>
            </a:r>
            <a:endParaRPr lang="en-GB" dirty="0"/>
          </a:p>
        </p:txBody>
      </p:sp>
      <p:sp>
        <p:nvSpPr>
          <p:cNvPr id="3" name="Content Placeholder 2"/>
          <p:cNvSpPr>
            <a:spLocks noGrp="1"/>
          </p:cNvSpPr>
          <p:nvPr>
            <p:ph sz="half" idx="1" hasCustomPrompt="1"/>
          </p:nvPr>
        </p:nvSpPr>
        <p:spPr>
          <a:xfrm>
            <a:off x="838200" y="1825625"/>
            <a:ext cx="5181600" cy="4351338"/>
          </a:xfrm>
        </p:spPr>
        <p:txBody>
          <a:bodyPr>
            <a:normAutofit/>
          </a:bodyPr>
          <a:lstStyle>
            <a:lvl1pPr>
              <a:buClr>
                <a:srgbClr val="C00000"/>
              </a:buClr>
              <a:defRPr sz="2400"/>
            </a:lvl1pPr>
            <a:lvl2pPr>
              <a:buClr>
                <a:srgbClr val="C00000"/>
              </a:buClr>
              <a:defRPr sz="2400"/>
            </a:lvl2pPr>
            <a:lvl3pPr>
              <a:buClr>
                <a:srgbClr val="C00000"/>
              </a:buClr>
              <a:defRPr sz="2400"/>
            </a:lvl3pPr>
            <a:lvl4pPr>
              <a:buClr>
                <a:srgbClr val="C00000"/>
              </a:buClr>
              <a:defRPr sz="2400"/>
            </a:lvl4pPr>
            <a:lvl5pPr>
              <a:buClr>
                <a:srgbClr val="C00000"/>
              </a:buClr>
              <a:defRPr sz="2400"/>
            </a:lvl5pPr>
          </a:lstStyle>
          <a:p>
            <a:pPr lvl="0"/>
            <a:r>
              <a:rPr lang="en-US" dirty="0"/>
              <a:t>Click to edit Master text </a:t>
            </a:r>
            <a:r>
              <a:rPr lang="en-US" dirty="0" smtClean="0"/>
              <a:t>styles</a:t>
            </a:r>
            <a:endParaRPr lang="en-US" dirty="0"/>
          </a:p>
        </p:txBody>
      </p:sp>
      <p:sp>
        <p:nvSpPr>
          <p:cNvPr id="4" name="Content Placeholder 3"/>
          <p:cNvSpPr>
            <a:spLocks noGrp="1"/>
          </p:cNvSpPr>
          <p:nvPr>
            <p:ph sz="half" idx="2" hasCustomPrompt="1"/>
          </p:nvPr>
        </p:nvSpPr>
        <p:spPr>
          <a:xfrm>
            <a:off x="6172200" y="1825625"/>
            <a:ext cx="5181600" cy="4351338"/>
          </a:xfrm>
        </p:spPr>
        <p:txBody>
          <a:bodyPr>
            <a:normAutofit/>
          </a:bodyPr>
          <a:lstStyle>
            <a:lvl1pPr>
              <a:buClr>
                <a:srgbClr val="C00000"/>
              </a:buClr>
              <a:defRPr sz="2400"/>
            </a:lvl1pPr>
            <a:lvl2pPr>
              <a:buClr>
                <a:srgbClr val="C00000"/>
              </a:buClr>
              <a:defRPr sz="2400"/>
            </a:lvl2pPr>
            <a:lvl3pPr>
              <a:buClr>
                <a:srgbClr val="C00000"/>
              </a:buClr>
              <a:defRPr sz="2400"/>
            </a:lvl3pPr>
            <a:lvl4pPr>
              <a:buClr>
                <a:srgbClr val="C00000"/>
              </a:buClr>
              <a:defRPr sz="2400"/>
            </a:lvl4pPr>
            <a:lvl5pPr>
              <a:buClr>
                <a:srgbClr val="C00000"/>
              </a:buClr>
              <a:defRPr sz="2400"/>
            </a:lvl5pPr>
          </a:lstStyle>
          <a:p>
            <a:pPr lvl="0"/>
            <a:r>
              <a:rPr lang="en-US" dirty="0"/>
              <a:t>Click to edit Master text </a:t>
            </a:r>
            <a:r>
              <a:rPr lang="en-US" dirty="0" smtClean="0"/>
              <a:t>styles</a:t>
            </a:r>
            <a:endParaRPr lang="en-US" dirty="0"/>
          </a:p>
        </p:txBody>
      </p:sp>
    </p:spTree>
    <p:extLst>
      <p:ext uri="{BB962C8B-B14F-4D97-AF65-F5344CB8AC3E}">
        <p14:creationId xmlns:p14="http://schemas.microsoft.com/office/powerpoint/2010/main" val="377706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enogram">
    <p:bg>
      <p:bgPr>
        <a:solidFill>
          <a:schemeClr val="accent2">
            <a:alpha val="6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E7C30C-AFDD-F2E0-E539-17BE63658771}"/>
              </a:ext>
            </a:extLst>
          </p:cNvPr>
          <p:cNvSpPr/>
          <p:nvPr userDrawn="1"/>
        </p:nvSpPr>
        <p:spPr>
          <a:xfrm>
            <a:off x="0" y="0"/>
            <a:ext cx="12192000" cy="6858000"/>
          </a:xfrm>
          <a:prstGeom prst="rect">
            <a:avLst/>
          </a:prstGeom>
          <a:solidFill>
            <a:srgbClr val="C6C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2"/>
                </a:solidFill>
              </a:ln>
            </a:endParaRPr>
          </a:p>
        </p:txBody>
      </p:sp>
      <p:sp>
        <p:nvSpPr>
          <p:cNvPr id="10" name="Rectangle 9">
            <a:extLst>
              <a:ext uri="{FF2B5EF4-FFF2-40B4-BE49-F238E27FC236}">
                <a16:creationId xmlns:a16="http://schemas.microsoft.com/office/drawing/2014/main" id="{8E2C76D7-5B59-5516-D27F-F77B91B6ECED}"/>
              </a:ext>
            </a:extLst>
          </p:cNvPr>
          <p:cNvSpPr/>
          <p:nvPr userDrawn="1"/>
        </p:nvSpPr>
        <p:spPr>
          <a:xfrm>
            <a:off x="0" y="1"/>
            <a:ext cx="12192000" cy="6857999"/>
          </a:xfrm>
          <a:prstGeom prst="rect">
            <a:avLst/>
          </a:prstGeom>
          <a:solidFill>
            <a:srgbClr val="C6C0A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8DDA5F18-4C0A-5940-9AB2-0A6C450675D8}"/>
              </a:ext>
            </a:extLst>
          </p:cNvPr>
          <p:cNvCxnSpPr>
            <a:cxnSpLocks/>
          </p:cNvCxnSpPr>
          <p:nvPr userDrawn="1"/>
        </p:nvCxnSpPr>
        <p:spPr>
          <a:xfrm flipV="1">
            <a:off x="3061534" y="526095"/>
            <a:ext cx="0" cy="5899757"/>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3A3D055D-3620-5940-AE1B-A0D3CE34D5F1}"/>
              </a:ext>
            </a:extLst>
          </p:cNvPr>
          <p:cNvCxnSpPr>
            <a:cxnSpLocks/>
          </p:cNvCxnSpPr>
          <p:nvPr userDrawn="1"/>
        </p:nvCxnSpPr>
        <p:spPr>
          <a:xfrm>
            <a:off x="395520" y="2267200"/>
            <a:ext cx="2442568" cy="0"/>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9F2A6BDD-4F61-644A-22CD-49568666567C}"/>
              </a:ext>
            </a:extLst>
          </p:cNvPr>
          <p:cNvSpPr/>
          <p:nvPr userDrawn="1"/>
        </p:nvSpPr>
        <p:spPr>
          <a:xfrm>
            <a:off x="331170" y="476250"/>
            <a:ext cx="1732580" cy="542925"/>
          </a:xfrm>
          <a:prstGeom prst="rect">
            <a:avLst/>
          </a:prstGeom>
          <a:solidFill>
            <a:srgbClr val="C6C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195354" y="879922"/>
            <a:ext cx="1447800" cy="133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userDrawn="1"/>
        </p:nvSpPr>
        <p:spPr>
          <a:xfrm>
            <a:off x="7466512" y="626830"/>
            <a:ext cx="1915885" cy="1839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4527368" y="3391800"/>
            <a:ext cx="947058" cy="879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userDrawn="1"/>
        </p:nvSpPr>
        <p:spPr>
          <a:xfrm>
            <a:off x="5909854" y="3391799"/>
            <a:ext cx="947058" cy="879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7292340" y="3391799"/>
            <a:ext cx="947058" cy="879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p:cNvCxnSpPr>
            <a:stCxn id="9" idx="3"/>
            <a:endCxn id="11" idx="2"/>
          </p:cNvCxnSpPr>
          <p:nvPr userDrawn="1"/>
        </p:nvCxnSpPr>
        <p:spPr>
          <a:xfrm>
            <a:off x="5643154" y="1546672"/>
            <a:ext cx="1823358" cy="1"/>
          </a:xfrm>
          <a:prstGeom prst="line">
            <a:avLst/>
          </a:prstGeom>
          <a:ln w="34925"/>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flipV="1">
            <a:off x="4999908" y="2814860"/>
            <a:ext cx="2764972" cy="4081"/>
          </a:xfrm>
          <a:prstGeom prst="line">
            <a:avLst/>
          </a:prstGeom>
          <a:ln w="34925"/>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a:off x="6621880" y="1563000"/>
            <a:ext cx="989" cy="1260023"/>
          </a:xfrm>
          <a:prstGeom prst="line">
            <a:avLst/>
          </a:prstGeom>
          <a:ln w="34925"/>
        </p:spPr>
        <p:style>
          <a:lnRef idx="1">
            <a:schemeClr val="dk1"/>
          </a:lnRef>
          <a:fillRef idx="0">
            <a:schemeClr val="dk1"/>
          </a:fillRef>
          <a:effectRef idx="0">
            <a:schemeClr val="dk1"/>
          </a:effectRef>
          <a:fontRef idx="minor">
            <a:schemeClr val="tx1"/>
          </a:fontRef>
        </p:style>
      </p:cxnSp>
      <p:cxnSp>
        <p:nvCxnSpPr>
          <p:cNvPr id="20" name="Straight Connector 19"/>
          <p:cNvCxnSpPr>
            <a:endCxn id="12" idx="0"/>
          </p:cNvCxnSpPr>
          <p:nvPr userDrawn="1"/>
        </p:nvCxnSpPr>
        <p:spPr>
          <a:xfrm>
            <a:off x="4999908" y="2818941"/>
            <a:ext cx="989" cy="572859"/>
          </a:xfrm>
          <a:prstGeom prst="line">
            <a:avLst/>
          </a:prstGeom>
          <a:ln w="34925"/>
        </p:spPr>
        <p:style>
          <a:lnRef idx="1">
            <a:schemeClr val="dk1"/>
          </a:lnRef>
          <a:fillRef idx="0">
            <a:schemeClr val="dk1"/>
          </a:fillRef>
          <a:effectRef idx="0">
            <a:schemeClr val="dk1"/>
          </a:effectRef>
          <a:fontRef idx="minor">
            <a:schemeClr val="tx1"/>
          </a:fontRef>
        </p:style>
      </p:cxnSp>
      <p:cxnSp>
        <p:nvCxnSpPr>
          <p:cNvPr id="21" name="Straight Connector 20"/>
          <p:cNvCxnSpPr/>
          <p:nvPr userDrawn="1"/>
        </p:nvCxnSpPr>
        <p:spPr>
          <a:xfrm>
            <a:off x="6403672" y="2823023"/>
            <a:ext cx="989" cy="572859"/>
          </a:xfrm>
          <a:prstGeom prst="line">
            <a:avLst/>
          </a:prstGeom>
          <a:ln w="34925"/>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7764880" y="2814860"/>
            <a:ext cx="989" cy="572859"/>
          </a:xfrm>
          <a:prstGeom prst="line">
            <a:avLst/>
          </a:prstGeom>
          <a:ln w="34925"/>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a:off x="8239398" y="3831308"/>
            <a:ext cx="1823358" cy="1"/>
          </a:xfrm>
          <a:prstGeom prst="line">
            <a:avLst/>
          </a:prstGeom>
          <a:ln w="34925"/>
        </p:spPr>
        <p:style>
          <a:lnRef idx="1">
            <a:schemeClr val="dk1"/>
          </a:lnRef>
          <a:fillRef idx="0">
            <a:schemeClr val="dk1"/>
          </a:fillRef>
          <a:effectRef idx="0">
            <a:schemeClr val="dk1"/>
          </a:effectRef>
          <a:fontRef idx="minor">
            <a:schemeClr val="tx1"/>
          </a:fontRef>
        </p:style>
      </p:cxnSp>
      <p:sp>
        <p:nvSpPr>
          <p:cNvPr id="25" name="Oval 24"/>
          <p:cNvSpPr/>
          <p:nvPr userDrawn="1"/>
        </p:nvSpPr>
        <p:spPr>
          <a:xfrm>
            <a:off x="9997442" y="3087001"/>
            <a:ext cx="1387928" cy="13770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p:cNvCxnSpPr/>
          <p:nvPr userDrawn="1"/>
        </p:nvCxnSpPr>
        <p:spPr>
          <a:xfrm>
            <a:off x="9151077" y="3828248"/>
            <a:ext cx="0" cy="869833"/>
          </a:xfrm>
          <a:prstGeom prst="line">
            <a:avLst/>
          </a:prstGeom>
          <a:ln w="34925"/>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flipV="1">
            <a:off x="7695111" y="4691960"/>
            <a:ext cx="2805299" cy="12247"/>
          </a:xfrm>
          <a:prstGeom prst="line">
            <a:avLst/>
          </a:prstGeom>
          <a:ln w="34925"/>
        </p:spPr>
        <p:style>
          <a:lnRef idx="1">
            <a:schemeClr val="dk1"/>
          </a:lnRef>
          <a:fillRef idx="0">
            <a:schemeClr val="dk1"/>
          </a:fillRef>
          <a:effectRef idx="0">
            <a:schemeClr val="dk1"/>
          </a:effectRef>
          <a:fontRef idx="minor">
            <a:schemeClr val="tx1"/>
          </a:fontRef>
        </p:style>
      </p:cxnSp>
      <p:sp>
        <p:nvSpPr>
          <p:cNvPr id="28" name="Oval 27"/>
          <p:cNvSpPr/>
          <p:nvPr userDrawn="1"/>
        </p:nvSpPr>
        <p:spPr>
          <a:xfrm>
            <a:off x="10036717" y="5008329"/>
            <a:ext cx="927387" cy="9905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userDrawn="1"/>
        </p:nvSpPr>
        <p:spPr>
          <a:xfrm>
            <a:off x="7221583" y="5008329"/>
            <a:ext cx="947058" cy="879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a:endCxn id="29" idx="0"/>
          </p:cNvCxnSpPr>
          <p:nvPr userDrawn="1"/>
        </p:nvCxnSpPr>
        <p:spPr>
          <a:xfrm>
            <a:off x="7695112" y="4698081"/>
            <a:ext cx="0" cy="310248"/>
          </a:xfrm>
          <a:prstGeom prst="line">
            <a:avLst/>
          </a:prstGeom>
          <a:ln w="34925"/>
        </p:spPr>
        <p:style>
          <a:lnRef idx="1">
            <a:schemeClr val="dk1"/>
          </a:lnRef>
          <a:fillRef idx="0">
            <a:schemeClr val="dk1"/>
          </a:fillRef>
          <a:effectRef idx="0">
            <a:schemeClr val="dk1"/>
          </a:effectRef>
          <a:fontRef idx="minor">
            <a:schemeClr val="tx1"/>
          </a:fontRef>
        </p:style>
      </p:cxnSp>
      <p:cxnSp>
        <p:nvCxnSpPr>
          <p:cNvPr id="31" name="Straight Connector 30"/>
          <p:cNvCxnSpPr/>
          <p:nvPr userDrawn="1"/>
        </p:nvCxnSpPr>
        <p:spPr>
          <a:xfrm>
            <a:off x="10478639" y="4698081"/>
            <a:ext cx="0" cy="310248"/>
          </a:xfrm>
          <a:prstGeom prst="line">
            <a:avLst/>
          </a:prstGeom>
          <a:ln w="34925"/>
        </p:spPr>
        <p:style>
          <a:lnRef idx="1">
            <a:schemeClr val="dk1"/>
          </a:lnRef>
          <a:fillRef idx="0">
            <a:schemeClr val="dk1"/>
          </a:fillRef>
          <a:effectRef idx="0">
            <a:schemeClr val="dk1"/>
          </a:effectRef>
          <a:fontRef idx="minor">
            <a:schemeClr val="tx1"/>
          </a:fontRef>
        </p:style>
      </p:cxnSp>
      <p:sp>
        <p:nvSpPr>
          <p:cNvPr id="32" name="Text Placeholder 3">
            <a:extLst>
              <a:ext uri="{FF2B5EF4-FFF2-40B4-BE49-F238E27FC236}">
                <a16:creationId xmlns:a16="http://schemas.microsoft.com/office/drawing/2014/main" id="{0DD0AC41-A3ED-A878-BE89-CD54C9A7B3C4}"/>
              </a:ext>
            </a:extLst>
          </p:cNvPr>
          <p:cNvSpPr txBox="1">
            <a:spLocks/>
          </p:cNvSpPr>
          <p:nvPr userDrawn="1"/>
        </p:nvSpPr>
        <p:spPr>
          <a:xfrm>
            <a:off x="331170" y="2562563"/>
            <a:ext cx="2506918" cy="7096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lang="en-US" sz="3600" b="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smtClean="0">
                <a:cs typeface="Calibri"/>
              </a:rPr>
              <a:t>Genogram</a:t>
            </a:r>
            <a:endParaRPr lang="en-GB" b="1" dirty="0">
              <a:cs typeface="Calibri"/>
            </a:endParaRPr>
          </a:p>
        </p:txBody>
      </p:sp>
    </p:spTree>
    <p:extLst>
      <p:ext uri="{BB962C8B-B14F-4D97-AF65-F5344CB8AC3E}">
        <p14:creationId xmlns:p14="http://schemas.microsoft.com/office/powerpoint/2010/main" val="2329375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ousekeeping onlin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2C76D7-5B59-5516-D27F-F77B91B6ECED}"/>
              </a:ext>
            </a:extLst>
          </p:cNvPr>
          <p:cNvSpPr/>
          <p:nvPr userDrawn="1"/>
        </p:nvSpPr>
        <p:spPr>
          <a:xfrm>
            <a:off x="0" y="0"/>
            <a:ext cx="5521303" cy="6857999"/>
          </a:xfrm>
          <a:prstGeom prst="rect">
            <a:avLst/>
          </a:prstGeom>
          <a:solidFill>
            <a:srgbClr val="C6C0A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3">
            <a:extLst>
              <a:ext uri="{FF2B5EF4-FFF2-40B4-BE49-F238E27FC236}">
                <a16:creationId xmlns:a16="http://schemas.microsoft.com/office/drawing/2014/main" id="{0DD0AC41-A3ED-A878-BE89-CD54C9A7B3C4}"/>
              </a:ext>
            </a:extLst>
          </p:cNvPr>
          <p:cNvSpPr txBox="1">
            <a:spLocks/>
          </p:cNvSpPr>
          <p:nvPr userDrawn="1"/>
        </p:nvSpPr>
        <p:spPr>
          <a:xfrm>
            <a:off x="368987" y="320211"/>
            <a:ext cx="5346010" cy="7096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lang="en-US" sz="3600" b="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cs typeface="Calibri"/>
              </a:rPr>
              <a:t>Housekeeping</a:t>
            </a:r>
          </a:p>
        </p:txBody>
      </p:sp>
      <p:sp>
        <p:nvSpPr>
          <p:cNvPr id="6" name="TextBox 5"/>
          <p:cNvSpPr txBox="1"/>
          <p:nvPr userDrawn="1"/>
        </p:nvSpPr>
        <p:spPr>
          <a:xfrm>
            <a:off x="462987" y="1029824"/>
            <a:ext cx="4803494" cy="830997"/>
          </a:xfrm>
          <a:prstGeom prst="rect">
            <a:avLst/>
          </a:prstGeom>
          <a:noFill/>
        </p:spPr>
        <p:txBody>
          <a:bodyPr wrap="square" rtlCol="0">
            <a:spAutoFit/>
          </a:bodyPr>
          <a:lstStyle/>
          <a:p>
            <a:r>
              <a:rPr lang="en-US" sz="2400" dirty="0">
                <a:ea typeface="+mn-lt"/>
                <a:cs typeface="+mn-lt"/>
              </a:rPr>
              <a:t>Please make sure you:</a:t>
            </a:r>
          </a:p>
          <a:p>
            <a:pPr marL="285750" indent="-285750">
              <a:buClr>
                <a:srgbClr val="C00000"/>
              </a:buClr>
              <a:buFont typeface="Arial" panose="020B0604020202020204" pitchFamily="34" charset="0"/>
              <a:buChar char="•"/>
            </a:pPr>
            <a:r>
              <a:rPr lang="en-US" sz="2400" dirty="0">
                <a:cs typeface="Calibri"/>
              </a:rPr>
              <a:t>Silence your phone</a:t>
            </a:r>
          </a:p>
        </p:txBody>
      </p:sp>
      <p:pic>
        <p:nvPicPr>
          <p:cNvPr id="10" name="Graphic 5" descr="Mute ringer with solid fill">
            <a:extLst>
              <a:ext uri="{FF2B5EF4-FFF2-40B4-BE49-F238E27FC236}">
                <a16:creationId xmlns:a16="http://schemas.microsoft.com/office/drawing/2014/main" id="{0FBD6066-6877-7CA5-8B9F-5CE14078413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l="3935" r="3935"/>
          <a:stretch/>
        </p:blipFill>
        <p:spPr>
          <a:xfrm>
            <a:off x="6125610" y="548999"/>
            <a:ext cx="2644590" cy="2880000"/>
          </a:xfrm>
          <a:prstGeom prst="rect">
            <a:avLst/>
          </a:prstGeom>
        </p:spPr>
      </p:pic>
      <p:pic>
        <p:nvPicPr>
          <p:cNvPr id="11" name="Graphic 6" descr="Camera with solid fill">
            <a:extLst>
              <a:ext uri="{FF2B5EF4-FFF2-40B4-BE49-F238E27FC236}">
                <a16:creationId xmlns:a16="http://schemas.microsoft.com/office/drawing/2014/main" id="{72C0FD72-9292-0994-D7E0-E2C5FD1D3A4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244356" y="320211"/>
            <a:ext cx="2890651" cy="2880000"/>
          </a:xfrm>
          <a:prstGeom prst="rect">
            <a:avLst/>
          </a:prstGeom>
        </p:spPr>
      </p:pic>
      <p:pic>
        <p:nvPicPr>
          <p:cNvPr id="12" name="Graphic 9">
            <a:extLst>
              <a:ext uri="{FF2B5EF4-FFF2-40B4-BE49-F238E27FC236}">
                <a16:creationId xmlns:a16="http://schemas.microsoft.com/office/drawing/2014/main" id="{5B3DD6BB-0B9B-40FB-681B-AD47E3FEBEA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995459" y="3692741"/>
            <a:ext cx="2904892" cy="2721502"/>
          </a:xfrm>
          <a:prstGeom prst="rect">
            <a:avLst/>
          </a:prstGeom>
        </p:spPr>
      </p:pic>
      <p:pic>
        <p:nvPicPr>
          <p:cNvPr id="13" name="Graphic 10" descr="Chat with solid fill">
            <a:extLst>
              <a:ext uri="{FF2B5EF4-FFF2-40B4-BE49-F238E27FC236}">
                <a16:creationId xmlns:a16="http://schemas.microsoft.com/office/drawing/2014/main" id="{104E085C-0A50-0E61-B64E-40E03A314EF8}"/>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9244356" y="3613492"/>
            <a:ext cx="2890650" cy="2880000"/>
          </a:xfrm>
          <a:prstGeom prst="rect">
            <a:avLst/>
          </a:prstGeom>
        </p:spPr>
      </p:pic>
      <p:sp>
        <p:nvSpPr>
          <p:cNvPr id="14" name="TextBox 13"/>
          <p:cNvSpPr txBox="1"/>
          <p:nvPr userDrawn="1"/>
        </p:nvSpPr>
        <p:spPr>
          <a:xfrm>
            <a:off x="462987" y="1988999"/>
            <a:ext cx="4803494" cy="461665"/>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2400" dirty="0">
                <a:ea typeface="+mn-lt"/>
                <a:cs typeface="+mn-lt"/>
              </a:rPr>
              <a:t>Turn on your camera</a:t>
            </a:r>
          </a:p>
        </p:txBody>
      </p:sp>
      <p:sp>
        <p:nvSpPr>
          <p:cNvPr id="15" name="TextBox 14"/>
          <p:cNvSpPr txBox="1"/>
          <p:nvPr userDrawn="1"/>
        </p:nvSpPr>
        <p:spPr>
          <a:xfrm>
            <a:off x="462987" y="2592889"/>
            <a:ext cx="4803494" cy="461665"/>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2400" dirty="0">
                <a:ea typeface="+mn-lt"/>
                <a:cs typeface="+mn-lt"/>
              </a:rPr>
              <a:t>Mute your microphone</a:t>
            </a:r>
          </a:p>
        </p:txBody>
      </p:sp>
      <p:sp>
        <p:nvSpPr>
          <p:cNvPr id="16" name="TextBox 15"/>
          <p:cNvSpPr txBox="1"/>
          <p:nvPr userDrawn="1"/>
        </p:nvSpPr>
        <p:spPr>
          <a:xfrm>
            <a:off x="462987" y="4054167"/>
            <a:ext cx="4803494" cy="1200329"/>
          </a:xfrm>
          <a:prstGeom prst="rect">
            <a:avLst/>
          </a:prstGeom>
          <a:noFill/>
        </p:spPr>
        <p:txBody>
          <a:bodyPr wrap="square" lIns="91440" tIns="45720" rIns="91440" bIns="45720" rtlCol="0" anchor="t">
            <a:spAutoFit/>
          </a:bodyPr>
          <a:lstStyle/>
          <a:p>
            <a:r>
              <a:rPr lang="en-US" sz="2400" dirty="0" smtClean="0">
                <a:ea typeface="+mn-lt"/>
                <a:cs typeface="+mn-lt"/>
              </a:rPr>
              <a:t>Please </a:t>
            </a:r>
            <a:r>
              <a:rPr lang="en-US" sz="2400" dirty="0">
                <a:ea typeface="+mn-lt"/>
                <a:cs typeface="+mn-lt"/>
              </a:rPr>
              <a:t>note open courses will be recorded for quality assurance purposes only.</a:t>
            </a:r>
          </a:p>
        </p:txBody>
      </p:sp>
      <p:sp>
        <p:nvSpPr>
          <p:cNvPr id="17" name="TextBox 16"/>
          <p:cNvSpPr txBox="1"/>
          <p:nvPr userDrawn="1"/>
        </p:nvSpPr>
        <p:spPr>
          <a:xfrm>
            <a:off x="462987" y="3196779"/>
            <a:ext cx="4803494" cy="461665"/>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2400" dirty="0">
                <a:cs typeface="Calibri"/>
              </a:rPr>
              <a:t>Pop your name in the chat</a:t>
            </a:r>
            <a:endParaRPr lang="en-US" sz="2400" dirty="0">
              <a:ea typeface="+mn-lt"/>
              <a:cs typeface="+mn-lt"/>
            </a:endParaRPr>
          </a:p>
        </p:txBody>
      </p:sp>
    </p:spTree>
    <p:extLst>
      <p:ext uri="{BB962C8B-B14F-4D97-AF65-F5344CB8AC3E}">
        <p14:creationId xmlns:p14="http://schemas.microsoft.com/office/powerpoint/2010/main" val="6346812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7"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ommon genogram symbol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0DD0AC41-A3ED-A878-BE89-CD54C9A7B3C4}"/>
              </a:ext>
            </a:extLst>
          </p:cNvPr>
          <p:cNvSpPr txBox="1">
            <a:spLocks/>
          </p:cNvSpPr>
          <p:nvPr userDrawn="1"/>
        </p:nvSpPr>
        <p:spPr>
          <a:xfrm>
            <a:off x="368987" y="320211"/>
            <a:ext cx="9934342" cy="7096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lang="en-US" sz="3600" b="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smtClean="0">
                <a:cs typeface="Calibri"/>
              </a:rPr>
              <a:t>Common genogram</a:t>
            </a:r>
            <a:r>
              <a:rPr lang="en-GB" b="1" baseline="0" dirty="0" smtClean="0">
                <a:cs typeface="Calibri"/>
              </a:rPr>
              <a:t> symbols</a:t>
            </a:r>
            <a:endParaRPr lang="en-GB" b="1" dirty="0">
              <a:cs typeface="Calibri"/>
            </a:endParaRPr>
          </a:p>
        </p:txBody>
      </p:sp>
      <p:sp>
        <p:nvSpPr>
          <p:cNvPr id="3" name="Rectangle 2"/>
          <p:cNvSpPr/>
          <p:nvPr userDrawn="1"/>
        </p:nvSpPr>
        <p:spPr>
          <a:xfrm>
            <a:off x="3624942" y="1323178"/>
            <a:ext cx="1447800" cy="133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userDrawn="1"/>
        </p:nvSpPr>
        <p:spPr>
          <a:xfrm>
            <a:off x="6912429" y="1048769"/>
            <a:ext cx="1915885" cy="1839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a:off x="5083628" y="2075093"/>
            <a:ext cx="1823358" cy="1"/>
          </a:xfrm>
          <a:prstGeom prst="line">
            <a:avLst/>
          </a:prstGeom>
          <a:ln w="34925"/>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5980710" y="2075093"/>
            <a:ext cx="989" cy="1260023"/>
          </a:xfrm>
          <a:prstGeom prst="line">
            <a:avLst/>
          </a:prstGeom>
          <a:ln w="34925"/>
        </p:spPr>
        <p:style>
          <a:lnRef idx="1">
            <a:schemeClr val="dk1"/>
          </a:lnRef>
          <a:fillRef idx="0">
            <a:schemeClr val="dk1"/>
          </a:fillRef>
          <a:effectRef idx="0">
            <a:schemeClr val="dk1"/>
          </a:effectRef>
          <a:fontRef idx="minor">
            <a:schemeClr val="tx1"/>
          </a:fontRef>
        </p:style>
      </p:cxnSp>
      <p:cxnSp>
        <p:nvCxnSpPr>
          <p:cNvPr id="32" name="Straight Connector 31"/>
          <p:cNvCxnSpPr/>
          <p:nvPr userDrawn="1"/>
        </p:nvCxnSpPr>
        <p:spPr>
          <a:xfrm flipV="1">
            <a:off x="4653642" y="3335116"/>
            <a:ext cx="2805299" cy="12247"/>
          </a:xfrm>
          <a:prstGeom prst="line">
            <a:avLst/>
          </a:prstGeom>
          <a:ln w="34925"/>
        </p:spPr>
        <p:style>
          <a:lnRef idx="1">
            <a:schemeClr val="dk1"/>
          </a:lnRef>
          <a:fillRef idx="0">
            <a:schemeClr val="dk1"/>
          </a:fillRef>
          <a:effectRef idx="0">
            <a:schemeClr val="dk1"/>
          </a:effectRef>
          <a:fontRef idx="minor">
            <a:schemeClr val="tx1"/>
          </a:fontRef>
        </p:style>
      </p:cxnSp>
      <p:sp>
        <p:nvSpPr>
          <p:cNvPr id="33" name="Oval 32"/>
          <p:cNvSpPr/>
          <p:nvPr userDrawn="1"/>
        </p:nvSpPr>
        <p:spPr>
          <a:xfrm>
            <a:off x="4189948" y="3651485"/>
            <a:ext cx="927387" cy="9905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userDrawn="1"/>
        </p:nvSpPr>
        <p:spPr>
          <a:xfrm>
            <a:off x="6963641" y="3651485"/>
            <a:ext cx="947058" cy="879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a:endCxn id="34" idx="0"/>
          </p:cNvCxnSpPr>
          <p:nvPr userDrawn="1"/>
        </p:nvCxnSpPr>
        <p:spPr>
          <a:xfrm>
            <a:off x="4653643" y="3341237"/>
            <a:ext cx="0" cy="310248"/>
          </a:xfrm>
          <a:prstGeom prst="line">
            <a:avLst/>
          </a:prstGeom>
          <a:ln w="34925"/>
        </p:spPr>
        <p:style>
          <a:lnRef idx="1">
            <a:schemeClr val="dk1"/>
          </a:lnRef>
          <a:fillRef idx="0">
            <a:schemeClr val="dk1"/>
          </a:fillRef>
          <a:effectRef idx="0">
            <a:schemeClr val="dk1"/>
          </a:effectRef>
          <a:fontRef idx="minor">
            <a:schemeClr val="tx1"/>
          </a:fontRef>
        </p:style>
      </p:cxnSp>
      <p:cxnSp>
        <p:nvCxnSpPr>
          <p:cNvPr id="43" name="Straight Connector 42"/>
          <p:cNvCxnSpPr/>
          <p:nvPr userDrawn="1"/>
        </p:nvCxnSpPr>
        <p:spPr>
          <a:xfrm>
            <a:off x="7437170" y="3341237"/>
            <a:ext cx="0" cy="310248"/>
          </a:xfrm>
          <a:prstGeom prst="line">
            <a:avLst/>
          </a:prstGeom>
          <a:ln w="34925"/>
        </p:spPr>
        <p:style>
          <a:lnRef idx="1">
            <a:schemeClr val="dk1"/>
          </a:lnRef>
          <a:fillRef idx="0">
            <a:schemeClr val="dk1"/>
          </a:fillRef>
          <a:effectRef idx="0">
            <a:schemeClr val="dk1"/>
          </a:effectRef>
          <a:fontRef idx="minor">
            <a:schemeClr val="tx1"/>
          </a:fontRef>
        </p:style>
      </p:cxnSp>
      <p:sp>
        <p:nvSpPr>
          <p:cNvPr id="23" name="TextBox 22"/>
          <p:cNvSpPr txBox="1"/>
          <p:nvPr userDrawn="1"/>
        </p:nvSpPr>
        <p:spPr>
          <a:xfrm>
            <a:off x="2034500" y="1777562"/>
            <a:ext cx="1579556"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Husband</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sp>
        <p:nvSpPr>
          <p:cNvPr id="24" name="TextBox 23"/>
          <p:cNvSpPr txBox="1"/>
          <p:nvPr userDrawn="1"/>
        </p:nvSpPr>
        <p:spPr>
          <a:xfrm>
            <a:off x="9513551" y="1862727"/>
            <a:ext cx="1579556"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Wife</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sp>
        <p:nvSpPr>
          <p:cNvPr id="25" name="TextBox 24"/>
          <p:cNvSpPr txBox="1"/>
          <p:nvPr userDrawn="1"/>
        </p:nvSpPr>
        <p:spPr>
          <a:xfrm>
            <a:off x="2688208" y="3878629"/>
            <a:ext cx="1579556"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Daughter</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sp>
        <p:nvSpPr>
          <p:cNvPr id="26" name="TextBox 25"/>
          <p:cNvSpPr txBox="1"/>
          <p:nvPr userDrawn="1"/>
        </p:nvSpPr>
        <p:spPr>
          <a:xfrm>
            <a:off x="8457636" y="3878629"/>
            <a:ext cx="1579556"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Son</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cxnSp>
        <p:nvCxnSpPr>
          <p:cNvPr id="27" name="Straight Connector 26"/>
          <p:cNvCxnSpPr/>
          <p:nvPr userDrawn="1"/>
        </p:nvCxnSpPr>
        <p:spPr>
          <a:xfrm flipV="1">
            <a:off x="1257092" y="5115581"/>
            <a:ext cx="1778208" cy="3309"/>
          </a:xfrm>
          <a:prstGeom prst="line">
            <a:avLst/>
          </a:prstGeom>
          <a:ln w="34925"/>
        </p:spPr>
        <p:style>
          <a:lnRef idx="1">
            <a:schemeClr val="dk1"/>
          </a:lnRef>
          <a:fillRef idx="0">
            <a:schemeClr val="dk1"/>
          </a:fillRef>
          <a:effectRef idx="0">
            <a:schemeClr val="dk1"/>
          </a:effectRef>
          <a:fontRef idx="minor">
            <a:schemeClr val="tx1"/>
          </a:fontRef>
        </p:style>
      </p:cxnSp>
      <p:sp>
        <p:nvSpPr>
          <p:cNvPr id="30" name="TextBox 29"/>
          <p:cNvSpPr txBox="1"/>
          <p:nvPr userDrawn="1"/>
        </p:nvSpPr>
        <p:spPr>
          <a:xfrm>
            <a:off x="3177913" y="4881437"/>
            <a:ext cx="1579556"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Marriage</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cxnSp>
        <p:nvCxnSpPr>
          <p:cNvPr id="35" name="Straight Connector 34"/>
          <p:cNvCxnSpPr/>
          <p:nvPr userDrawn="1"/>
        </p:nvCxnSpPr>
        <p:spPr>
          <a:xfrm flipV="1">
            <a:off x="1256528" y="5640042"/>
            <a:ext cx="1778772" cy="12248"/>
          </a:xfrm>
          <a:prstGeom prst="line">
            <a:avLst/>
          </a:prstGeom>
          <a:ln w="34925">
            <a:solidFill>
              <a:srgbClr val="00B0F0"/>
            </a:solidFill>
            <a:prstDash val="sysDash"/>
          </a:ln>
        </p:spPr>
        <p:style>
          <a:lnRef idx="1">
            <a:schemeClr val="dk1"/>
          </a:lnRef>
          <a:fillRef idx="0">
            <a:schemeClr val="dk1"/>
          </a:fillRef>
          <a:effectRef idx="0">
            <a:schemeClr val="dk1"/>
          </a:effectRef>
          <a:fontRef idx="minor">
            <a:schemeClr val="tx1"/>
          </a:fontRef>
        </p:style>
      </p:cxnSp>
      <p:sp>
        <p:nvSpPr>
          <p:cNvPr id="36" name="TextBox 35"/>
          <p:cNvSpPr txBox="1"/>
          <p:nvPr userDrawn="1"/>
        </p:nvSpPr>
        <p:spPr>
          <a:xfrm>
            <a:off x="3186092" y="5433799"/>
            <a:ext cx="1833144"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Engagement</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cxnSp>
        <p:nvCxnSpPr>
          <p:cNvPr id="37" name="Straight Connector 36"/>
          <p:cNvCxnSpPr/>
          <p:nvPr userDrawn="1"/>
        </p:nvCxnSpPr>
        <p:spPr>
          <a:xfrm flipV="1">
            <a:off x="1256528" y="6188998"/>
            <a:ext cx="1778772" cy="1"/>
          </a:xfrm>
          <a:prstGeom prst="line">
            <a:avLst/>
          </a:prstGeom>
          <a:ln w="34925">
            <a:solidFill>
              <a:srgbClr val="C00000"/>
            </a:solidFill>
          </a:ln>
        </p:spPr>
        <p:style>
          <a:lnRef idx="1">
            <a:schemeClr val="dk1"/>
          </a:lnRef>
          <a:fillRef idx="0">
            <a:schemeClr val="dk1"/>
          </a:fillRef>
          <a:effectRef idx="0">
            <a:schemeClr val="dk1"/>
          </a:effectRef>
          <a:fontRef idx="minor">
            <a:schemeClr val="tx1"/>
          </a:fontRef>
        </p:style>
      </p:cxnSp>
      <p:sp>
        <p:nvSpPr>
          <p:cNvPr id="39" name="TextBox 38"/>
          <p:cNvSpPr txBox="1"/>
          <p:nvPr userDrawn="1"/>
        </p:nvSpPr>
        <p:spPr>
          <a:xfrm>
            <a:off x="3186092" y="5976632"/>
            <a:ext cx="1579556"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Divorce</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cxnSp>
        <p:nvCxnSpPr>
          <p:cNvPr id="50" name="Straight Connector 49"/>
          <p:cNvCxnSpPr/>
          <p:nvPr userDrawn="1"/>
        </p:nvCxnSpPr>
        <p:spPr>
          <a:xfrm flipV="1">
            <a:off x="1773599" y="6019008"/>
            <a:ext cx="442141" cy="339980"/>
          </a:xfrm>
          <a:prstGeom prst="line">
            <a:avLst/>
          </a:prstGeom>
          <a:ln w="34925">
            <a:solidFill>
              <a:srgbClr val="C00000"/>
            </a:solidFill>
          </a:ln>
        </p:spPr>
        <p:style>
          <a:lnRef idx="1">
            <a:schemeClr val="dk1"/>
          </a:lnRef>
          <a:fillRef idx="0">
            <a:schemeClr val="dk1"/>
          </a:fillRef>
          <a:effectRef idx="0">
            <a:schemeClr val="dk1"/>
          </a:effectRef>
          <a:fontRef idx="minor">
            <a:schemeClr val="tx1"/>
          </a:fontRef>
        </p:style>
      </p:cxnSp>
      <p:cxnSp>
        <p:nvCxnSpPr>
          <p:cNvPr id="51" name="Straight Connector 50"/>
          <p:cNvCxnSpPr/>
          <p:nvPr userDrawn="1"/>
        </p:nvCxnSpPr>
        <p:spPr>
          <a:xfrm flipV="1">
            <a:off x="2057051" y="6019008"/>
            <a:ext cx="442141" cy="339980"/>
          </a:xfrm>
          <a:prstGeom prst="line">
            <a:avLst/>
          </a:prstGeom>
          <a:ln w="34925">
            <a:solidFill>
              <a:srgbClr val="C00000"/>
            </a:solidFill>
          </a:ln>
        </p:spPr>
        <p:style>
          <a:lnRef idx="1">
            <a:schemeClr val="dk1"/>
          </a:lnRef>
          <a:fillRef idx="0">
            <a:schemeClr val="dk1"/>
          </a:fillRef>
          <a:effectRef idx="0">
            <a:schemeClr val="dk1"/>
          </a:effectRef>
          <a:fontRef idx="minor">
            <a:schemeClr val="tx1"/>
          </a:fontRef>
        </p:style>
      </p:cxnSp>
      <p:cxnSp>
        <p:nvCxnSpPr>
          <p:cNvPr id="58" name="Straight Connector 57"/>
          <p:cNvCxnSpPr/>
          <p:nvPr userDrawn="1"/>
        </p:nvCxnSpPr>
        <p:spPr>
          <a:xfrm flipV="1">
            <a:off x="4952798" y="5121706"/>
            <a:ext cx="1778208" cy="3309"/>
          </a:xfrm>
          <a:prstGeom prst="line">
            <a:avLst/>
          </a:prstGeom>
          <a:ln w="34925">
            <a:prstDash val="sysDash"/>
          </a:ln>
        </p:spPr>
        <p:style>
          <a:lnRef idx="1">
            <a:schemeClr val="dk1"/>
          </a:lnRef>
          <a:fillRef idx="0">
            <a:schemeClr val="dk1"/>
          </a:fillRef>
          <a:effectRef idx="0">
            <a:schemeClr val="dk1"/>
          </a:effectRef>
          <a:fontRef idx="minor">
            <a:schemeClr val="tx1"/>
          </a:fontRef>
        </p:style>
      </p:cxnSp>
      <p:sp>
        <p:nvSpPr>
          <p:cNvPr id="59" name="TextBox 58"/>
          <p:cNvSpPr txBox="1"/>
          <p:nvPr userDrawn="1"/>
        </p:nvSpPr>
        <p:spPr>
          <a:xfrm>
            <a:off x="6873619" y="4887562"/>
            <a:ext cx="1579556"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Distant</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cxnSp>
        <p:nvCxnSpPr>
          <p:cNvPr id="60" name="Straight Connector 59"/>
          <p:cNvCxnSpPr/>
          <p:nvPr userDrawn="1"/>
        </p:nvCxnSpPr>
        <p:spPr>
          <a:xfrm flipV="1">
            <a:off x="4952234" y="5646167"/>
            <a:ext cx="1778772" cy="12248"/>
          </a:xfrm>
          <a:prstGeom prst="line">
            <a:avLst/>
          </a:prstGeom>
          <a:ln w="34925">
            <a:solidFill>
              <a:srgbClr val="C00000"/>
            </a:solidFill>
            <a:prstDash val="sysDash"/>
          </a:ln>
        </p:spPr>
        <p:style>
          <a:lnRef idx="1">
            <a:schemeClr val="dk1"/>
          </a:lnRef>
          <a:fillRef idx="0">
            <a:schemeClr val="dk1"/>
          </a:fillRef>
          <a:effectRef idx="0">
            <a:schemeClr val="dk1"/>
          </a:effectRef>
          <a:fontRef idx="minor">
            <a:schemeClr val="tx1"/>
          </a:fontRef>
        </p:style>
      </p:cxnSp>
      <p:sp>
        <p:nvSpPr>
          <p:cNvPr id="61" name="TextBox 60"/>
          <p:cNvSpPr txBox="1"/>
          <p:nvPr userDrawn="1"/>
        </p:nvSpPr>
        <p:spPr>
          <a:xfrm>
            <a:off x="6881798" y="5439924"/>
            <a:ext cx="1833144"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Affair</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cxnSp>
        <p:nvCxnSpPr>
          <p:cNvPr id="62" name="Straight Connector 61"/>
          <p:cNvCxnSpPr/>
          <p:nvPr userDrawn="1"/>
        </p:nvCxnSpPr>
        <p:spPr>
          <a:xfrm flipV="1">
            <a:off x="4952234" y="6195123"/>
            <a:ext cx="1778772" cy="1"/>
          </a:xfrm>
          <a:prstGeom prst="line">
            <a:avLst/>
          </a:prstGeom>
          <a:ln w="34925">
            <a:solidFill>
              <a:srgbClr val="00B050"/>
            </a:solidFill>
          </a:ln>
        </p:spPr>
        <p:style>
          <a:lnRef idx="1">
            <a:schemeClr val="dk1"/>
          </a:lnRef>
          <a:fillRef idx="0">
            <a:schemeClr val="dk1"/>
          </a:fillRef>
          <a:effectRef idx="0">
            <a:schemeClr val="dk1"/>
          </a:effectRef>
          <a:fontRef idx="minor">
            <a:schemeClr val="tx1"/>
          </a:fontRef>
        </p:style>
      </p:cxnSp>
      <p:sp>
        <p:nvSpPr>
          <p:cNvPr id="63" name="TextBox 62"/>
          <p:cNvSpPr txBox="1"/>
          <p:nvPr userDrawn="1"/>
        </p:nvSpPr>
        <p:spPr>
          <a:xfrm>
            <a:off x="6881798" y="5982757"/>
            <a:ext cx="1579556"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Friends</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cxnSp>
        <p:nvCxnSpPr>
          <p:cNvPr id="64" name="Straight Connector 63"/>
          <p:cNvCxnSpPr/>
          <p:nvPr userDrawn="1"/>
        </p:nvCxnSpPr>
        <p:spPr>
          <a:xfrm flipV="1">
            <a:off x="4952234" y="6352707"/>
            <a:ext cx="1778772" cy="1"/>
          </a:xfrm>
          <a:prstGeom prst="line">
            <a:avLst/>
          </a:prstGeom>
          <a:ln w="34925">
            <a:solidFill>
              <a:srgbClr val="00B050"/>
            </a:solidFill>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a:xfrm flipV="1">
            <a:off x="8595788" y="5090959"/>
            <a:ext cx="1778772" cy="1"/>
          </a:xfrm>
          <a:prstGeom prst="line">
            <a:avLst/>
          </a:prstGeom>
          <a:ln w="34925">
            <a:solidFill>
              <a:srgbClr val="00B050"/>
            </a:solidFill>
          </a:ln>
        </p:spPr>
        <p:style>
          <a:lnRef idx="1">
            <a:schemeClr val="dk1"/>
          </a:lnRef>
          <a:fillRef idx="0">
            <a:schemeClr val="dk1"/>
          </a:fillRef>
          <a:effectRef idx="0">
            <a:schemeClr val="dk1"/>
          </a:effectRef>
          <a:fontRef idx="minor">
            <a:schemeClr val="tx1"/>
          </a:fontRef>
        </p:style>
      </p:cxnSp>
      <p:sp>
        <p:nvSpPr>
          <p:cNvPr id="19" name="Oval 18"/>
          <p:cNvSpPr/>
          <p:nvPr userDrawn="1"/>
        </p:nvSpPr>
        <p:spPr>
          <a:xfrm>
            <a:off x="9236872" y="4980562"/>
            <a:ext cx="223158" cy="220793"/>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userDrawn="1"/>
        </p:nvSpPr>
        <p:spPr>
          <a:xfrm>
            <a:off x="9419859" y="4989531"/>
            <a:ext cx="223158" cy="220793"/>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p:cNvSpPr txBox="1"/>
          <p:nvPr userDrawn="1"/>
        </p:nvSpPr>
        <p:spPr>
          <a:xfrm>
            <a:off x="10449525" y="4870493"/>
            <a:ext cx="1579556"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In love</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cxnSp>
        <p:nvCxnSpPr>
          <p:cNvPr id="69" name="Straight Connector 68"/>
          <p:cNvCxnSpPr/>
          <p:nvPr userDrawn="1"/>
        </p:nvCxnSpPr>
        <p:spPr>
          <a:xfrm>
            <a:off x="8789813" y="5417791"/>
            <a:ext cx="110250" cy="455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1" idx="3"/>
          </p:cNvCxnSpPr>
          <p:nvPr userDrawn="1"/>
        </p:nvCxnSpPr>
        <p:spPr>
          <a:xfrm flipH="1">
            <a:off x="8714942" y="5423668"/>
            <a:ext cx="74872" cy="228622"/>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8972064" y="5433799"/>
            <a:ext cx="110250" cy="455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9195902" y="5433798"/>
            <a:ext cx="110250" cy="455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9378153" y="5433797"/>
            <a:ext cx="110250" cy="455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flipH="1">
            <a:off x="9306152" y="5433797"/>
            <a:ext cx="68772" cy="455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userDrawn="1"/>
        </p:nvCxnSpPr>
        <p:spPr>
          <a:xfrm flipH="1">
            <a:off x="9082314" y="5434153"/>
            <a:ext cx="116817" cy="455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flipH="1">
            <a:off x="8903292" y="5433796"/>
            <a:ext cx="72001" cy="439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flipH="1">
            <a:off x="9489325" y="5660698"/>
            <a:ext cx="74872" cy="228622"/>
          </a:xfrm>
          <a:prstGeom prst="line">
            <a:avLst/>
          </a:prstGeom>
        </p:spPr>
        <p:style>
          <a:lnRef idx="1">
            <a:schemeClr val="accent1"/>
          </a:lnRef>
          <a:fillRef idx="0">
            <a:schemeClr val="accent1"/>
          </a:fillRef>
          <a:effectRef idx="0">
            <a:schemeClr val="accent1"/>
          </a:effectRef>
          <a:fontRef idx="minor">
            <a:schemeClr val="tx1"/>
          </a:fontRef>
        </p:style>
      </p:cxnSp>
      <p:sp>
        <p:nvSpPr>
          <p:cNvPr id="92" name="TextBox 91"/>
          <p:cNvSpPr txBox="1"/>
          <p:nvPr userDrawn="1"/>
        </p:nvSpPr>
        <p:spPr>
          <a:xfrm>
            <a:off x="10447001" y="5532700"/>
            <a:ext cx="1579556"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Hostile</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cxnSp>
        <p:nvCxnSpPr>
          <p:cNvPr id="106" name="Straight Connector 105"/>
          <p:cNvCxnSpPr/>
          <p:nvPr userDrawn="1"/>
        </p:nvCxnSpPr>
        <p:spPr>
          <a:xfrm>
            <a:off x="8786584" y="6075552"/>
            <a:ext cx="110250" cy="45552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flipH="1">
            <a:off x="8711713" y="6081429"/>
            <a:ext cx="74872" cy="22862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8968835" y="6091560"/>
            <a:ext cx="110250" cy="45552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9192673" y="6091559"/>
            <a:ext cx="110250" cy="45552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9374924" y="6091558"/>
            <a:ext cx="110250" cy="45552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flipH="1">
            <a:off x="9302923" y="6091558"/>
            <a:ext cx="68772" cy="45552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flipH="1">
            <a:off x="9079085" y="6091914"/>
            <a:ext cx="116817" cy="45516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flipH="1">
            <a:off x="8900063" y="6091557"/>
            <a:ext cx="72001" cy="43951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flipH="1">
            <a:off x="9486096" y="6318459"/>
            <a:ext cx="74872" cy="22862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15" name="TextBox 114"/>
          <p:cNvSpPr txBox="1"/>
          <p:nvPr userDrawn="1"/>
        </p:nvSpPr>
        <p:spPr>
          <a:xfrm>
            <a:off x="10447344" y="6026215"/>
            <a:ext cx="1579556" cy="424732"/>
          </a:xfrm>
          <a:prstGeom prst="rect">
            <a:avLst/>
          </a:prstGeom>
          <a:noFill/>
        </p:spPr>
        <p:txBody>
          <a:bodyPr wrap="square" rtlCol="0">
            <a:spAutoFit/>
          </a:bodyPr>
          <a:lstStyle/>
          <a:p>
            <a:pPr marL="9525" marR="0" lvl="0" indent="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None/>
              <a:tabLst/>
              <a:defRPr/>
            </a:pPr>
            <a:r>
              <a:rPr kumimoji="0" lang="en-US" sz="2400" b="0" i="0" u="none" strike="noStrike" kern="1200" cap="none" spc="-20" normalizeH="0" baseline="0" noProof="0" dirty="0" smtClean="0">
                <a:ln>
                  <a:noFill/>
                </a:ln>
                <a:solidFill>
                  <a:prstClr val="black"/>
                </a:solidFill>
                <a:effectLst/>
                <a:uLnTx/>
                <a:uFillTx/>
                <a:latin typeface="+mn-lt"/>
                <a:ea typeface="+mn-ea"/>
                <a:cs typeface="Calibri" panose="020F0502020204030204" pitchFamily="34" charset="0"/>
              </a:rPr>
              <a:t>Abuse</a:t>
            </a:r>
            <a:endParaRPr kumimoji="0" lang="en-GB" sz="2400" b="0" i="0" u="none" strike="noStrike" kern="1200" cap="none" spc="-20" normalizeH="0" baseline="0" noProof="0" dirty="0">
              <a:ln>
                <a:noFill/>
              </a:ln>
              <a:solidFill>
                <a:prstClr val="black"/>
              </a:solidFill>
              <a:effectLst/>
              <a:uLnTx/>
              <a:uFillTx/>
              <a:latin typeface="+mn-lt"/>
              <a:ea typeface="Calibri"/>
              <a:cs typeface="Calibri"/>
            </a:endParaRPr>
          </a:p>
        </p:txBody>
      </p:sp>
    </p:spTree>
    <p:extLst>
      <p:ext uri="{BB962C8B-B14F-4D97-AF65-F5344CB8AC3E}">
        <p14:creationId xmlns:p14="http://schemas.microsoft.com/office/powerpoint/2010/main" val="3281929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20D31-BD1D-78CF-7B0C-08E29AE3481E}"/>
              </a:ext>
            </a:extLst>
          </p:cNvPr>
          <p:cNvSpPr txBox="1"/>
          <p:nvPr userDrawn="1"/>
        </p:nvSpPr>
        <p:spPr>
          <a:xfrm>
            <a:off x="-28093" y="435153"/>
            <a:ext cx="12192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cs typeface="Calibri"/>
              </a:rPr>
              <a:t>Thank you from CoramBAAF</a:t>
            </a:r>
          </a:p>
        </p:txBody>
      </p:sp>
      <p:pic>
        <p:nvPicPr>
          <p:cNvPr id="5" name="Picture 4">
            <a:extLst>
              <a:ext uri="{FF2B5EF4-FFF2-40B4-BE49-F238E27FC236}">
                <a16:creationId xmlns:a16="http://schemas.microsoft.com/office/drawing/2014/main" id="{A86E3357-C389-8EB1-7E3B-5771CA2E2C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4746" y="1716575"/>
            <a:ext cx="11499759" cy="2653789"/>
          </a:xfrm>
          <a:prstGeom prst="rect">
            <a:avLst/>
          </a:prstGeom>
        </p:spPr>
      </p:pic>
      <p:sp>
        <p:nvSpPr>
          <p:cNvPr id="6" name="TextBox 5">
            <a:extLst>
              <a:ext uri="{FF2B5EF4-FFF2-40B4-BE49-F238E27FC236}">
                <a16:creationId xmlns:a16="http://schemas.microsoft.com/office/drawing/2014/main" id="{76F20D31-BD1D-78CF-7B0C-08E29AE3481E}"/>
              </a:ext>
            </a:extLst>
          </p:cNvPr>
          <p:cNvSpPr txBox="1"/>
          <p:nvPr userDrawn="1"/>
        </p:nvSpPr>
        <p:spPr>
          <a:xfrm>
            <a:off x="-1" y="4791623"/>
            <a:ext cx="121639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cs typeface="Calibri"/>
              </a:rPr>
              <a:t>We hope to see you again soon!</a:t>
            </a:r>
          </a:p>
        </p:txBody>
      </p:sp>
      <p:sp>
        <p:nvSpPr>
          <p:cNvPr id="7" name="TextBox 6">
            <a:extLst>
              <a:ext uri="{FF2B5EF4-FFF2-40B4-BE49-F238E27FC236}">
                <a16:creationId xmlns:a16="http://schemas.microsoft.com/office/drawing/2014/main" id="{76F20D31-BD1D-78CF-7B0C-08E29AE3481E}"/>
              </a:ext>
            </a:extLst>
          </p:cNvPr>
          <p:cNvSpPr txBox="1"/>
          <p:nvPr userDrawn="1"/>
        </p:nvSpPr>
        <p:spPr>
          <a:xfrm>
            <a:off x="1638138" y="6093758"/>
            <a:ext cx="15043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@CoramBAAF</a:t>
            </a:r>
          </a:p>
        </p:txBody>
      </p:sp>
      <p:sp>
        <p:nvSpPr>
          <p:cNvPr id="8" name="TextBox 7">
            <a:extLst>
              <a:ext uri="{FF2B5EF4-FFF2-40B4-BE49-F238E27FC236}">
                <a16:creationId xmlns:a16="http://schemas.microsoft.com/office/drawing/2014/main" id="{76F20D31-BD1D-78CF-7B0C-08E29AE3481E}"/>
              </a:ext>
            </a:extLst>
          </p:cNvPr>
          <p:cNvSpPr txBox="1"/>
          <p:nvPr userDrawn="1"/>
        </p:nvSpPr>
        <p:spPr>
          <a:xfrm>
            <a:off x="4114788" y="6072997"/>
            <a:ext cx="15043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@CoramBAAF</a:t>
            </a:r>
          </a:p>
        </p:txBody>
      </p:sp>
      <p:sp>
        <p:nvSpPr>
          <p:cNvPr id="9" name="TextBox 8">
            <a:extLst>
              <a:ext uri="{FF2B5EF4-FFF2-40B4-BE49-F238E27FC236}">
                <a16:creationId xmlns:a16="http://schemas.microsoft.com/office/drawing/2014/main" id="{76F20D31-BD1D-78CF-7B0C-08E29AE3481E}"/>
              </a:ext>
            </a:extLst>
          </p:cNvPr>
          <p:cNvSpPr txBox="1"/>
          <p:nvPr userDrawn="1"/>
        </p:nvSpPr>
        <p:spPr>
          <a:xfrm>
            <a:off x="6568255" y="6051728"/>
            <a:ext cx="15043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@CoramBAAF</a:t>
            </a:r>
          </a:p>
        </p:txBody>
      </p:sp>
      <p:sp>
        <p:nvSpPr>
          <p:cNvPr id="10" name="TextBox 9">
            <a:extLst>
              <a:ext uri="{FF2B5EF4-FFF2-40B4-BE49-F238E27FC236}">
                <a16:creationId xmlns:a16="http://schemas.microsoft.com/office/drawing/2014/main" id="{76F20D31-BD1D-78CF-7B0C-08E29AE3481E}"/>
              </a:ext>
            </a:extLst>
          </p:cNvPr>
          <p:cNvSpPr txBox="1"/>
          <p:nvPr userDrawn="1"/>
        </p:nvSpPr>
        <p:spPr>
          <a:xfrm>
            <a:off x="9134281" y="6025952"/>
            <a:ext cx="2202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a:t>
            </a:r>
            <a:r>
              <a:rPr lang="en-GB" err="1"/>
              <a:t>Adoptionfostering</a:t>
            </a:r>
            <a:endParaRPr lang="en-US">
              <a:cs typeface="Calibri"/>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0974" y="6008424"/>
            <a:ext cx="540000" cy="54000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67906" y="5986220"/>
            <a:ext cx="500349" cy="500349"/>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604440" y="6008424"/>
            <a:ext cx="540000" cy="540000"/>
          </a:xfrm>
          <a:prstGeom prst="rect">
            <a:avLst/>
          </a:prstGeom>
        </p:spPr>
      </p:pic>
      <p:pic>
        <p:nvPicPr>
          <p:cNvPr id="14" name="Picture 1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492400" y="5875200"/>
            <a:ext cx="720000" cy="720000"/>
          </a:xfrm>
          <a:prstGeom prst="rect">
            <a:avLst/>
          </a:prstGeom>
        </p:spPr>
      </p:pic>
    </p:spTree>
    <p:extLst>
      <p:ext uri="{BB962C8B-B14F-4D97-AF65-F5344CB8AC3E}">
        <p14:creationId xmlns:p14="http://schemas.microsoft.com/office/powerpoint/2010/main" val="2529253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Video or imag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198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ousekeeping in pers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2C76D7-5B59-5516-D27F-F77B91B6ECED}"/>
              </a:ext>
            </a:extLst>
          </p:cNvPr>
          <p:cNvSpPr/>
          <p:nvPr userDrawn="1"/>
        </p:nvSpPr>
        <p:spPr>
          <a:xfrm>
            <a:off x="0" y="0"/>
            <a:ext cx="5521303" cy="6857999"/>
          </a:xfrm>
          <a:prstGeom prst="rect">
            <a:avLst/>
          </a:prstGeom>
          <a:solidFill>
            <a:srgbClr val="C6C0A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3">
            <a:extLst>
              <a:ext uri="{FF2B5EF4-FFF2-40B4-BE49-F238E27FC236}">
                <a16:creationId xmlns:a16="http://schemas.microsoft.com/office/drawing/2014/main" id="{0DD0AC41-A3ED-A878-BE89-CD54C9A7B3C4}"/>
              </a:ext>
            </a:extLst>
          </p:cNvPr>
          <p:cNvSpPr txBox="1">
            <a:spLocks/>
          </p:cNvSpPr>
          <p:nvPr userDrawn="1"/>
        </p:nvSpPr>
        <p:spPr>
          <a:xfrm>
            <a:off x="368987" y="320211"/>
            <a:ext cx="5346010" cy="7096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lang="en-US" sz="3600" b="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cs typeface="Calibri"/>
              </a:rPr>
              <a:t>Housekeeping</a:t>
            </a:r>
          </a:p>
        </p:txBody>
      </p:sp>
      <p:sp>
        <p:nvSpPr>
          <p:cNvPr id="6" name="TextBox 5"/>
          <p:cNvSpPr txBox="1"/>
          <p:nvPr userDrawn="1"/>
        </p:nvSpPr>
        <p:spPr>
          <a:xfrm>
            <a:off x="462987" y="1029824"/>
            <a:ext cx="4803494" cy="830997"/>
          </a:xfrm>
          <a:prstGeom prst="rect">
            <a:avLst/>
          </a:prstGeom>
          <a:noFill/>
        </p:spPr>
        <p:txBody>
          <a:bodyPr wrap="square" rtlCol="0">
            <a:spAutoFit/>
          </a:bodyPr>
          <a:lstStyle/>
          <a:p>
            <a:r>
              <a:rPr lang="en-US" sz="2400" dirty="0" smtClean="0">
                <a:ea typeface="+mn-lt"/>
                <a:cs typeface="+mn-lt"/>
              </a:rPr>
              <a:t>Please make sure </a:t>
            </a:r>
            <a:r>
              <a:rPr lang="en-US" sz="2400" dirty="0">
                <a:ea typeface="+mn-lt"/>
                <a:cs typeface="+mn-lt"/>
              </a:rPr>
              <a:t>you:</a:t>
            </a:r>
          </a:p>
          <a:p>
            <a:pPr marL="285750" indent="-285750">
              <a:buClr>
                <a:srgbClr val="C00000"/>
              </a:buClr>
              <a:buFont typeface="Arial" panose="020B0604020202020204" pitchFamily="34" charset="0"/>
              <a:buChar char="•"/>
            </a:pPr>
            <a:r>
              <a:rPr lang="en-US" sz="2400" dirty="0">
                <a:cs typeface="Calibri"/>
              </a:rPr>
              <a:t>Silence your phone</a:t>
            </a:r>
          </a:p>
        </p:txBody>
      </p:sp>
      <p:sp>
        <p:nvSpPr>
          <p:cNvPr id="14" name="TextBox 13"/>
          <p:cNvSpPr txBox="1"/>
          <p:nvPr userDrawn="1"/>
        </p:nvSpPr>
        <p:spPr>
          <a:xfrm>
            <a:off x="462987" y="1988999"/>
            <a:ext cx="4803494" cy="461665"/>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2400" dirty="0" smtClean="0"/>
              <a:t>Fire alarm</a:t>
            </a:r>
            <a:endParaRPr lang="en-US" sz="2400" dirty="0"/>
          </a:p>
        </p:txBody>
      </p:sp>
      <p:sp>
        <p:nvSpPr>
          <p:cNvPr id="15" name="TextBox 14"/>
          <p:cNvSpPr txBox="1"/>
          <p:nvPr userDrawn="1"/>
        </p:nvSpPr>
        <p:spPr>
          <a:xfrm>
            <a:off x="462987" y="2592889"/>
            <a:ext cx="4803494" cy="461665"/>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2400" dirty="0" smtClean="0"/>
              <a:t>Fire exits and assembly point ​</a:t>
            </a:r>
            <a:endParaRPr lang="en-US" sz="2400" dirty="0"/>
          </a:p>
        </p:txBody>
      </p:sp>
      <p:sp>
        <p:nvSpPr>
          <p:cNvPr id="17" name="TextBox 16"/>
          <p:cNvSpPr txBox="1"/>
          <p:nvPr userDrawn="1"/>
        </p:nvSpPr>
        <p:spPr>
          <a:xfrm>
            <a:off x="462987" y="3196779"/>
            <a:ext cx="4803494" cy="461665"/>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2400" dirty="0" smtClean="0"/>
              <a:t>Toilets​</a:t>
            </a:r>
            <a:endParaRPr lang="en-US" sz="2400" dirty="0"/>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49507" y="4198226"/>
            <a:ext cx="2725615" cy="2553472"/>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09912" y="3196779"/>
            <a:ext cx="3339595" cy="3128673"/>
          </a:xfrm>
          <a:prstGeom prst="rect">
            <a:avLst/>
          </a:prstGeom>
        </p:spPr>
      </p:pic>
      <p:pic>
        <p:nvPicPr>
          <p:cNvPr id="20" name="Picture Placeholder 8"/>
          <p:cNvPicPr>
            <a:picLocks noChangeAspect="1"/>
          </p:cNvPicPr>
          <p:nvPr userDrawn="1"/>
        </p:nvPicPr>
        <p:blipFill>
          <a:blip r:embed="rId4" cstate="email">
            <a:extLst>
              <a:ext uri="{28A0092B-C50C-407E-A947-70E740481C1C}">
                <a14:useLocalDpi xmlns:a14="http://schemas.microsoft.com/office/drawing/2010/main"/>
              </a:ext>
            </a:extLst>
          </a:blip>
          <a:srcRect l="6845" r="6845"/>
          <a:stretch>
            <a:fillRect/>
          </a:stretch>
        </p:blipFill>
        <p:spPr>
          <a:xfrm>
            <a:off x="6177618" y="64167"/>
            <a:ext cx="2880000" cy="3126166"/>
          </a:xfrm>
          <a:prstGeom prst="rect">
            <a:avLst/>
          </a:prstGeom>
        </p:spPr>
      </p:pic>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677249" y="692457"/>
            <a:ext cx="3622273" cy="3393683"/>
          </a:xfrm>
          <a:prstGeom prst="rect">
            <a:avLst/>
          </a:prstGeom>
        </p:spPr>
      </p:pic>
    </p:spTree>
    <p:extLst>
      <p:ext uri="{BB962C8B-B14F-4D97-AF65-F5344CB8AC3E}">
        <p14:creationId xmlns:p14="http://schemas.microsoft.com/office/powerpoint/2010/main" val="2161966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5" grpId="0"/>
      <p:bldP spid="1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clusive training">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2C76D7-5B59-5516-D27F-F77B91B6ECED}"/>
              </a:ext>
            </a:extLst>
          </p:cNvPr>
          <p:cNvSpPr/>
          <p:nvPr userDrawn="1"/>
        </p:nvSpPr>
        <p:spPr>
          <a:xfrm>
            <a:off x="0" y="0"/>
            <a:ext cx="12192000" cy="6857999"/>
          </a:xfrm>
          <a:prstGeom prst="rect">
            <a:avLst/>
          </a:prstGeom>
          <a:solidFill>
            <a:srgbClr val="C6C0A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3">
            <a:extLst>
              <a:ext uri="{FF2B5EF4-FFF2-40B4-BE49-F238E27FC236}">
                <a16:creationId xmlns:a16="http://schemas.microsoft.com/office/drawing/2014/main" id="{58FA76A6-BFC7-E99F-C205-55C8EB10B904}"/>
              </a:ext>
            </a:extLst>
          </p:cNvPr>
          <p:cNvSpPr txBox="1">
            <a:spLocks/>
          </p:cNvSpPr>
          <p:nvPr userDrawn="1"/>
        </p:nvSpPr>
        <p:spPr>
          <a:xfrm>
            <a:off x="368986" y="320211"/>
            <a:ext cx="8911973" cy="7096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lang="en-US" sz="3600" b="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Calibri"/>
              </a:rPr>
              <a:t>Our time together – joint responsibilities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Diagram 5"/>
          <p:cNvGraphicFramePr/>
          <p:nvPr userDrawn="1"/>
        </p:nvGraphicFramePr>
        <p:xfrm>
          <a:off x="1882957" y="820371"/>
          <a:ext cx="8128000" cy="5761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2529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ogramm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5F9DFE-B83B-4129-11EF-791A5E17394C}"/>
              </a:ext>
            </a:extLst>
          </p:cNvPr>
          <p:cNvSpPr/>
          <p:nvPr userDrawn="1"/>
        </p:nvSpPr>
        <p:spPr>
          <a:xfrm>
            <a:off x="0" y="0"/>
            <a:ext cx="5874026" cy="6857999"/>
          </a:xfrm>
          <a:prstGeom prst="rect">
            <a:avLst/>
          </a:prstGeom>
          <a:solidFill>
            <a:srgbClr val="C6C0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Placeholder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69857" y="0"/>
            <a:ext cx="6322143" cy="6890188"/>
          </a:xfrm>
          <a:prstGeom prst="rect">
            <a:avLst/>
          </a:prstGeom>
        </p:spPr>
      </p:pic>
      <p:sp>
        <p:nvSpPr>
          <p:cNvPr id="10" name="Text Placeholder 9">
            <a:extLst>
              <a:ext uri="{FF2B5EF4-FFF2-40B4-BE49-F238E27FC236}">
                <a16:creationId xmlns:a16="http://schemas.microsoft.com/office/drawing/2014/main" id="{80F8C913-6574-803F-0303-B9CD352539A3}"/>
              </a:ext>
            </a:extLst>
          </p:cNvPr>
          <p:cNvSpPr>
            <a:spLocks noGrp="1"/>
          </p:cNvSpPr>
          <p:nvPr>
            <p:ph type="body" sz="quarter" idx="11" hasCustomPrompt="1"/>
          </p:nvPr>
        </p:nvSpPr>
        <p:spPr>
          <a:xfrm>
            <a:off x="368990" y="1228203"/>
            <a:ext cx="5346010" cy="5269107"/>
          </a:xfrm>
          <a:prstGeom prst="rect">
            <a:avLst/>
          </a:prstGeom>
        </p:spPr>
        <p:txBody>
          <a:bodyPr>
            <a:normAutofit/>
          </a:bodyPr>
          <a:lstStyle>
            <a:lvl1pPr marL="0" indent="0">
              <a:buClr>
                <a:srgbClr val="C00000"/>
              </a:buClr>
              <a:buFont typeface="Arial" panose="020B0604020202020204" pitchFamily="34" charset="0"/>
              <a:buNone/>
              <a:defRPr sz="2400" b="0">
                <a:solidFill>
                  <a:schemeClr val="tx1"/>
                </a:solidFill>
              </a:defRPr>
            </a:lvl1pPr>
            <a:lvl2pPr>
              <a:defRPr>
                <a:solidFill>
                  <a:schemeClr val="bg1"/>
                </a:solidFill>
              </a:defRPr>
            </a:lvl2pPr>
            <a:lvl3pPr marL="960120" indent="0">
              <a:buNone/>
              <a:defRPr>
                <a:solidFill>
                  <a:schemeClr val="bg1"/>
                </a:solidFill>
              </a:defRPr>
            </a:lvl3pPr>
            <a:lvl4pPr>
              <a:defRPr>
                <a:solidFill>
                  <a:schemeClr val="bg1"/>
                </a:solidFill>
              </a:defRPr>
            </a:lvl4pPr>
            <a:lvl5pPr>
              <a:defRPr>
                <a:solidFill>
                  <a:schemeClr val="bg1"/>
                </a:solidFill>
              </a:defRPr>
            </a:lvl5pPr>
          </a:lstStyle>
          <a:p>
            <a:pPr lvl="0"/>
            <a:r>
              <a:rPr lang="en-GB" dirty="0"/>
              <a:t>Click to edit </a:t>
            </a:r>
            <a:r>
              <a:rPr lang="en-GB" dirty="0" smtClean="0"/>
              <a:t>Master </a:t>
            </a:r>
            <a:r>
              <a:rPr lang="en-GB" dirty="0"/>
              <a:t>text </a:t>
            </a:r>
            <a:r>
              <a:rPr lang="en-GB" dirty="0" smtClean="0"/>
              <a:t>styles</a:t>
            </a:r>
            <a:endParaRPr lang="en-US" dirty="0"/>
          </a:p>
          <a:p>
            <a:pPr lvl="0"/>
            <a:endParaRPr lang="en-US" dirty="0"/>
          </a:p>
          <a:p>
            <a:pPr lvl="0"/>
            <a:endParaRPr lang="en-GB" dirty="0"/>
          </a:p>
        </p:txBody>
      </p:sp>
      <p:sp>
        <p:nvSpPr>
          <p:cNvPr id="4" name="Text Placeholder 3">
            <a:extLst>
              <a:ext uri="{FF2B5EF4-FFF2-40B4-BE49-F238E27FC236}">
                <a16:creationId xmlns:a16="http://schemas.microsoft.com/office/drawing/2014/main" id="{4DD6846E-48C0-A089-BC7B-3808A819F707}"/>
              </a:ext>
            </a:extLst>
          </p:cNvPr>
          <p:cNvSpPr>
            <a:spLocks noGrp="1"/>
          </p:cNvSpPr>
          <p:nvPr>
            <p:ph type="body" sz="quarter" idx="12" hasCustomPrompt="1"/>
          </p:nvPr>
        </p:nvSpPr>
        <p:spPr>
          <a:xfrm>
            <a:off x="368990" y="225425"/>
            <a:ext cx="5346010" cy="709613"/>
          </a:xfrm>
          <a:prstGeom prst="rect">
            <a:avLst/>
          </a:prstGeom>
        </p:spPr>
        <p:txBody>
          <a:bodyPr/>
          <a:lstStyle>
            <a:lvl1pPr marL="0" indent="0">
              <a:buNone/>
              <a:defRPr lang="en-GB" sz="3600" b="1" kern="1200" baseline="0" dirty="0" smtClean="0">
                <a:solidFill>
                  <a:schemeClr val="tx1"/>
                </a:solidFill>
                <a:latin typeface="+mn-lt"/>
                <a:ea typeface="+mn-ea"/>
                <a:cs typeface="+mn-cs"/>
              </a:defRPr>
            </a:lvl1pPr>
            <a:lvl2pPr>
              <a:defRPr lang="en-GB" sz="3200" kern="1200" dirty="0" smtClean="0">
                <a:solidFill>
                  <a:schemeClr val="bg1"/>
                </a:solidFill>
                <a:latin typeface="+mn-lt"/>
                <a:ea typeface="+mn-ea"/>
                <a:cs typeface="+mn-cs"/>
              </a:defRPr>
            </a:lvl2pPr>
            <a:lvl3pPr>
              <a:defRPr lang="en-GB" sz="3200" kern="1200" dirty="0" smtClean="0">
                <a:solidFill>
                  <a:schemeClr val="bg1"/>
                </a:solidFill>
                <a:latin typeface="+mn-lt"/>
                <a:ea typeface="+mn-ea"/>
                <a:cs typeface="+mn-cs"/>
              </a:defRPr>
            </a:lvl3pPr>
            <a:lvl4pPr>
              <a:defRPr lang="en-GB" sz="3200" kern="1200" dirty="0" smtClean="0">
                <a:solidFill>
                  <a:schemeClr val="bg1"/>
                </a:solidFill>
                <a:latin typeface="+mn-lt"/>
                <a:ea typeface="+mn-ea"/>
                <a:cs typeface="+mn-cs"/>
              </a:defRPr>
            </a:lvl4pPr>
          </a:lstStyle>
          <a:p>
            <a:pPr lvl="0"/>
            <a:r>
              <a:rPr lang="en-US" dirty="0" err="1" smtClean="0"/>
              <a:t>Programme</a:t>
            </a:r>
            <a:endParaRPr lang="en-GB" dirty="0"/>
          </a:p>
        </p:txBody>
      </p:sp>
    </p:spTree>
    <p:extLst>
      <p:ext uri="{BB962C8B-B14F-4D97-AF65-F5344CB8AC3E}">
        <p14:creationId xmlns:p14="http://schemas.microsoft.com/office/powerpoint/2010/main" val="3751474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earning outcomes">
    <p:bg>
      <p:bgPr>
        <a:solidFill>
          <a:schemeClr val="bg1"/>
        </a:solidFill>
        <a:effectLst/>
      </p:bgPr>
    </p:bg>
    <p:spTree>
      <p:nvGrpSpPr>
        <p:cNvPr id="1" name=""/>
        <p:cNvGrpSpPr/>
        <p:nvPr/>
      </p:nvGrpSpPr>
      <p:grpSpPr>
        <a:xfrm>
          <a:off x="0" y="0"/>
          <a:ext cx="0" cy="0"/>
          <a:chOff x="0" y="0"/>
          <a:chExt cx="0" cy="0"/>
        </a:xfrm>
      </p:grpSpPr>
      <p:pic>
        <p:nvPicPr>
          <p:cNvPr id="20" name="Picture 19" descr="A pile of wooden tiles with letters on them&#10;&#10;Description automatically generated">
            <a:extLst>
              <a:ext uri="{FF2B5EF4-FFF2-40B4-BE49-F238E27FC236}">
                <a16:creationId xmlns:a16="http://schemas.microsoft.com/office/drawing/2014/main" id="{026D8F09-69E4-4ADA-1320-8949AA3A6A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81616" y="0"/>
            <a:ext cx="3338959" cy="6858000"/>
          </a:xfrm>
          <a:prstGeom prst="rect">
            <a:avLst/>
          </a:prstGeom>
        </p:spPr>
      </p:pic>
      <p:sp>
        <p:nvSpPr>
          <p:cNvPr id="7" name="Rectangle 6">
            <a:extLst>
              <a:ext uri="{FF2B5EF4-FFF2-40B4-BE49-F238E27FC236}">
                <a16:creationId xmlns:a16="http://schemas.microsoft.com/office/drawing/2014/main" id="{8E2C76D7-5B59-5516-D27F-F77B91B6ECED}"/>
              </a:ext>
            </a:extLst>
          </p:cNvPr>
          <p:cNvSpPr/>
          <p:nvPr userDrawn="1"/>
        </p:nvSpPr>
        <p:spPr>
          <a:xfrm>
            <a:off x="0" y="0"/>
            <a:ext cx="8953500" cy="6857999"/>
          </a:xfrm>
          <a:prstGeom prst="rect">
            <a:avLst/>
          </a:prstGeom>
          <a:solidFill>
            <a:srgbClr val="C6C0A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3">
            <a:extLst>
              <a:ext uri="{FF2B5EF4-FFF2-40B4-BE49-F238E27FC236}">
                <a16:creationId xmlns:a16="http://schemas.microsoft.com/office/drawing/2014/main" id="{0DD0AC41-A3ED-A878-BE89-CD54C9A7B3C4}"/>
              </a:ext>
            </a:extLst>
          </p:cNvPr>
          <p:cNvSpPr txBox="1">
            <a:spLocks/>
          </p:cNvSpPr>
          <p:nvPr userDrawn="1"/>
        </p:nvSpPr>
        <p:spPr>
          <a:xfrm>
            <a:off x="368987" y="320211"/>
            <a:ext cx="5346010" cy="7096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lang="en-US" sz="3600" b="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smtClean="0">
                <a:cs typeface="Calibri"/>
              </a:rPr>
              <a:t>Learning outcomes</a:t>
            </a:r>
            <a:endParaRPr lang="en-GB" b="1" dirty="0">
              <a:cs typeface="Calibri"/>
            </a:endParaRPr>
          </a:p>
        </p:txBody>
      </p:sp>
      <p:sp>
        <p:nvSpPr>
          <p:cNvPr id="19" name="Text Placeholder 9">
            <a:extLst>
              <a:ext uri="{FF2B5EF4-FFF2-40B4-BE49-F238E27FC236}">
                <a16:creationId xmlns:a16="http://schemas.microsoft.com/office/drawing/2014/main" id="{80F8C913-6574-803F-0303-B9CD352539A3}"/>
              </a:ext>
            </a:extLst>
          </p:cNvPr>
          <p:cNvSpPr>
            <a:spLocks noGrp="1"/>
          </p:cNvSpPr>
          <p:nvPr>
            <p:ph type="body" sz="quarter" idx="11" hasCustomPrompt="1"/>
          </p:nvPr>
        </p:nvSpPr>
        <p:spPr>
          <a:xfrm>
            <a:off x="368989" y="1029825"/>
            <a:ext cx="8257940" cy="5467486"/>
          </a:xfrm>
          <a:prstGeom prst="rect">
            <a:avLst/>
          </a:prstGeom>
        </p:spPr>
        <p:txBody>
          <a:bodyPr>
            <a:normAutofit/>
          </a:bodyPr>
          <a:lstStyle>
            <a:lvl1pPr marL="0" indent="0">
              <a:buClr>
                <a:srgbClr val="C00000"/>
              </a:buClr>
              <a:buFont typeface="Arial" panose="020B0604020202020204" pitchFamily="34" charset="0"/>
              <a:buNone/>
              <a:defRPr sz="2400" b="0">
                <a:solidFill>
                  <a:schemeClr val="tx1"/>
                </a:solidFill>
              </a:defRPr>
            </a:lvl1pPr>
            <a:lvl2pPr>
              <a:defRPr>
                <a:solidFill>
                  <a:schemeClr val="bg1"/>
                </a:solidFill>
              </a:defRPr>
            </a:lvl2pPr>
            <a:lvl3pPr marL="960120" indent="0">
              <a:buNone/>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a:t>
            </a:r>
            <a:r>
              <a:rPr lang="en-GB" dirty="0" smtClean="0"/>
              <a:t>styles</a:t>
            </a:r>
            <a:endParaRPr lang="en-US" dirty="0"/>
          </a:p>
          <a:p>
            <a:pPr lvl="0"/>
            <a:endParaRPr lang="en-US" dirty="0"/>
          </a:p>
          <a:p>
            <a:pPr lvl="0"/>
            <a:endParaRPr lang="en-GB" dirty="0"/>
          </a:p>
        </p:txBody>
      </p:sp>
    </p:spTree>
    <p:extLst>
      <p:ext uri="{BB962C8B-B14F-4D97-AF65-F5344CB8AC3E}">
        <p14:creationId xmlns:p14="http://schemas.microsoft.com/office/powerpoint/2010/main" val="980783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roductions">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74026" y="-1"/>
            <a:ext cx="7026729" cy="6858000"/>
          </a:xfrm>
          <a:prstGeom prst="rect">
            <a:avLst/>
          </a:prstGeom>
        </p:spPr>
      </p:pic>
      <p:sp>
        <p:nvSpPr>
          <p:cNvPr id="6" name="Rectangle 5">
            <a:extLst>
              <a:ext uri="{FF2B5EF4-FFF2-40B4-BE49-F238E27FC236}">
                <a16:creationId xmlns:a16="http://schemas.microsoft.com/office/drawing/2014/main" id="{FF5F9DFE-B83B-4129-11EF-791A5E17394C}"/>
              </a:ext>
            </a:extLst>
          </p:cNvPr>
          <p:cNvSpPr/>
          <p:nvPr userDrawn="1"/>
        </p:nvSpPr>
        <p:spPr>
          <a:xfrm>
            <a:off x="0" y="0"/>
            <a:ext cx="5874026" cy="6857999"/>
          </a:xfrm>
          <a:prstGeom prst="rect">
            <a:avLst/>
          </a:prstGeom>
          <a:solidFill>
            <a:srgbClr val="C6C0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80F8C913-6574-803F-0303-B9CD352539A3}"/>
              </a:ext>
            </a:extLst>
          </p:cNvPr>
          <p:cNvSpPr>
            <a:spLocks noGrp="1"/>
          </p:cNvSpPr>
          <p:nvPr>
            <p:ph type="body" sz="quarter" idx="11" hasCustomPrompt="1"/>
          </p:nvPr>
        </p:nvSpPr>
        <p:spPr>
          <a:xfrm>
            <a:off x="368990" y="1029825"/>
            <a:ext cx="5188228" cy="5467486"/>
          </a:xfrm>
          <a:prstGeom prst="rect">
            <a:avLst/>
          </a:prstGeom>
        </p:spPr>
        <p:txBody>
          <a:bodyPr>
            <a:normAutofit/>
          </a:bodyPr>
          <a:lstStyle>
            <a:lvl1pPr marL="0" indent="0">
              <a:buClr>
                <a:srgbClr val="C00000"/>
              </a:buClr>
              <a:buFont typeface="Arial" panose="020B0604020202020204" pitchFamily="34" charset="0"/>
              <a:buNone/>
              <a:defRPr sz="2400" b="0">
                <a:solidFill>
                  <a:schemeClr val="tx1"/>
                </a:solidFill>
              </a:defRPr>
            </a:lvl1pPr>
            <a:lvl2pPr>
              <a:defRPr>
                <a:solidFill>
                  <a:schemeClr val="bg1"/>
                </a:solidFill>
              </a:defRPr>
            </a:lvl2pPr>
            <a:lvl3pPr marL="960120" indent="0">
              <a:buNone/>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a:t>
            </a:r>
            <a:r>
              <a:rPr lang="en-GB" dirty="0" smtClean="0"/>
              <a:t>styles</a:t>
            </a:r>
            <a:endParaRPr lang="en-US" dirty="0"/>
          </a:p>
          <a:p>
            <a:pPr lvl="0"/>
            <a:endParaRPr lang="en-US" dirty="0"/>
          </a:p>
          <a:p>
            <a:pPr lvl="0"/>
            <a:endParaRPr lang="en-GB" dirty="0"/>
          </a:p>
        </p:txBody>
      </p:sp>
      <p:sp>
        <p:nvSpPr>
          <p:cNvPr id="7" name="Text Placeholder 3">
            <a:extLst>
              <a:ext uri="{FF2B5EF4-FFF2-40B4-BE49-F238E27FC236}">
                <a16:creationId xmlns:a16="http://schemas.microsoft.com/office/drawing/2014/main" id="{0DD0AC41-A3ED-A878-BE89-CD54C9A7B3C4}"/>
              </a:ext>
            </a:extLst>
          </p:cNvPr>
          <p:cNvSpPr txBox="1">
            <a:spLocks/>
          </p:cNvSpPr>
          <p:nvPr userDrawn="1"/>
        </p:nvSpPr>
        <p:spPr>
          <a:xfrm>
            <a:off x="368987" y="320211"/>
            <a:ext cx="5346010" cy="7096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lang="en-US" sz="3600" b="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smtClean="0">
                <a:cs typeface="Calibri"/>
              </a:rPr>
              <a:t>Introductions</a:t>
            </a:r>
            <a:endParaRPr lang="en-GB" b="1" dirty="0">
              <a:cs typeface="Calibri"/>
            </a:endParaRPr>
          </a:p>
        </p:txBody>
      </p:sp>
    </p:spTree>
    <p:extLst>
      <p:ext uri="{BB962C8B-B14F-4D97-AF65-F5344CB8AC3E}">
        <p14:creationId xmlns:p14="http://schemas.microsoft.com/office/powerpoint/2010/main" val="1377534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Exercise">
    <p:bg>
      <p:bgPr>
        <a:solidFill>
          <a:schemeClr val="bg1"/>
        </a:solidFill>
        <a:effectLst/>
      </p:bgPr>
    </p:bg>
    <p:spTree>
      <p:nvGrpSpPr>
        <p:cNvPr id="1" name=""/>
        <p:cNvGrpSpPr/>
        <p:nvPr/>
      </p:nvGrpSpPr>
      <p:grpSpPr>
        <a:xfrm>
          <a:off x="0" y="0"/>
          <a:ext cx="0" cy="0"/>
          <a:chOff x="0" y="0"/>
          <a:chExt cx="0" cy="0"/>
        </a:xfrm>
      </p:grpSpPr>
      <p:pic>
        <p:nvPicPr>
          <p:cNvPr id="8" name="Picture Placeholder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81116" y="0"/>
            <a:ext cx="6416180" cy="6858000"/>
          </a:xfrm>
          <a:prstGeom prst="rect">
            <a:avLst/>
          </a:prstGeom>
        </p:spPr>
      </p:pic>
      <p:sp>
        <p:nvSpPr>
          <p:cNvPr id="6" name="Rectangle 5">
            <a:extLst>
              <a:ext uri="{FF2B5EF4-FFF2-40B4-BE49-F238E27FC236}">
                <a16:creationId xmlns:a16="http://schemas.microsoft.com/office/drawing/2014/main" id="{FF5F9DFE-B83B-4129-11EF-791A5E17394C}"/>
              </a:ext>
            </a:extLst>
          </p:cNvPr>
          <p:cNvSpPr/>
          <p:nvPr userDrawn="1"/>
        </p:nvSpPr>
        <p:spPr>
          <a:xfrm>
            <a:off x="0" y="0"/>
            <a:ext cx="5874026" cy="6857999"/>
          </a:xfrm>
          <a:prstGeom prst="rect">
            <a:avLst/>
          </a:prstGeom>
          <a:solidFill>
            <a:srgbClr val="C6C0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80F8C913-6574-803F-0303-B9CD352539A3}"/>
              </a:ext>
            </a:extLst>
          </p:cNvPr>
          <p:cNvSpPr>
            <a:spLocks noGrp="1"/>
          </p:cNvSpPr>
          <p:nvPr>
            <p:ph type="body" sz="quarter" idx="11" hasCustomPrompt="1"/>
          </p:nvPr>
        </p:nvSpPr>
        <p:spPr>
          <a:xfrm>
            <a:off x="368990" y="949843"/>
            <a:ext cx="5188228" cy="5547468"/>
          </a:xfrm>
          <a:prstGeom prst="rect">
            <a:avLst/>
          </a:prstGeom>
        </p:spPr>
        <p:txBody>
          <a:bodyPr>
            <a:normAutofit/>
          </a:bodyPr>
          <a:lstStyle>
            <a:lvl1pPr marL="0" indent="0">
              <a:buClr>
                <a:srgbClr val="C00000"/>
              </a:buClr>
              <a:buFont typeface="Arial" panose="020B0604020202020204" pitchFamily="34" charset="0"/>
              <a:buNone/>
              <a:defRPr sz="2400" b="0">
                <a:solidFill>
                  <a:schemeClr val="tx1"/>
                </a:solidFill>
              </a:defRPr>
            </a:lvl1pPr>
            <a:lvl2pPr>
              <a:defRPr>
                <a:solidFill>
                  <a:schemeClr val="bg1"/>
                </a:solidFill>
              </a:defRPr>
            </a:lvl2pPr>
            <a:lvl3pPr marL="960120" indent="0">
              <a:buNone/>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a:t>
            </a:r>
            <a:r>
              <a:rPr lang="en-GB" dirty="0" smtClean="0"/>
              <a:t>styles</a:t>
            </a:r>
            <a:endParaRPr lang="en-US" dirty="0"/>
          </a:p>
          <a:p>
            <a:pPr lvl="0"/>
            <a:endParaRPr lang="en-US" dirty="0"/>
          </a:p>
          <a:p>
            <a:pPr lvl="0"/>
            <a:endParaRPr lang="en-GB" dirty="0"/>
          </a:p>
        </p:txBody>
      </p:sp>
      <p:sp>
        <p:nvSpPr>
          <p:cNvPr id="7" name="Text Placeholder 3">
            <a:extLst>
              <a:ext uri="{FF2B5EF4-FFF2-40B4-BE49-F238E27FC236}">
                <a16:creationId xmlns:a16="http://schemas.microsoft.com/office/drawing/2014/main" id="{0DD0AC41-A3ED-A878-BE89-CD54C9A7B3C4}"/>
              </a:ext>
            </a:extLst>
          </p:cNvPr>
          <p:cNvSpPr txBox="1">
            <a:spLocks/>
          </p:cNvSpPr>
          <p:nvPr userDrawn="1"/>
        </p:nvSpPr>
        <p:spPr>
          <a:xfrm>
            <a:off x="368987" y="320211"/>
            <a:ext cx="5346010" cy="7096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lang="en-US" sz="3600" b="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smtClean="0">
                <a:cs typeface="Calibri"/>
              </a:rPr>
              <a:t>Exercise</a:t>
            </a:r>
            <a:endParaRPr lang="en-GB" b="1" dirty="0">
              <a:cs typeface="Calibri"/>
            </a:endParaRPr>
          </a:p>
        </p:txBody>
      </p:sp>
    </p:spTree>
    <p:extLst>
      <p:ext uri="{BB962C8B-B14F-4D97-AF65-F5344CB8AC3E}">
        <p14:creationId xmlns:p14="http://schemas.microsoft.com/office/powerpoint/2010/main" val="4287528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eview reflection evaluation">
    <p:bg>
      <p:bgPr>
        <a:solidFill>
          <a:schemeClr val="bg1"/>
        </a:solidFill>
        <a:effectLst/>
      </p:bgPr>
    </p:bg>
    <p:spTree>
      <p:nvGrpSpPr>
        <p:cNvPr id="1" name=""/>
        <p:cNvGrpSpPr/>
        <p:nvPr/>
      </p:nvGrpSpPr>
      <p:grpSpPr>
        <a:xfrm>
          <a:off x="0" y="0"/>
          <a:ext cx="0" cy="0"/>
          <a:chOff x="0" y="0"/>
          <a:chExt cx="0" cy="0"/>
        </a:xfrm>
      </p:grpSpPr>
      <p:pic>
        <p:nvPicPr>
          <p:cNvPr id="7" name="Picture Placeholder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023498" y="-35443"/>
            <a:ext cx="3296094" cy="6893441"/>
          </a:xfrm>
          <a:prstGeom prst="rect">
            <a:avLst/>
          </a:prstGeom>
        </p:spPr>
      </p:pic>
      <p:sp>
        <p:nvSpPr>
          <p:cNvPr id="6" name="Rectangle 5">
            <a:extLst>
              <a:ext uri="{FF2B5EF4-FFF2-40B4-BE49-F238E27FC236}">
                <a16:creationId xmlns:a16="http://schemas.microsoft.com/office/drawing/2014/main" id="{FF5F9DFE-B83B-4129-11EF-791A5E17394C}"/>
              </a:ext>
            </a:extLst>
          </p:cNvPr>
          <p:cNvSpPr/>
          <p:nvPr userDrawn="1"/>
        </p:nvSpPr>
        <p:spPr>
          <a:xfrm>
            <a:off x="-1" y="0"/>
            <a:ext cx="9214757" cy="6857999"/>
          </a:xfrm>
          <a:prstGeom prst="rect">
            <a:avLst/>
          </a:prstGeom>
          <a:solidFill>
            <a:srgbClr val="C6C0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p:cNvSpPr/>
          <p:nvPr userDrawn="1"/>
        </p:nvSpPr>
        <p:spPr>
          <a:xfrm>
            <a:off x="7331553" y="2918619"/>
            <a:ext cx="1611798" cy="169396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368988" y="1160463"/>
            <a:ext cx="8649825" cy="4801314"/>
          </a:xfrm>
          <a:prstGeom prst="rect">
            <a:avLst/>
          </a:prstGeom>
          <a:noFill/>
        </p:spPr>
        <p:txBody>
          <a:bodyPr wrap="square" rtlCol="0">
            <a:spAutoFit/>
          </a:bodyPr>
          <a:lstStyle/>
          <a:p>
            <a:r>
              <a:rPr lang="en-GB" sz="2400" b="1" dirty="0" smtClean="0">
                <a:cs typeface="Arial" panose="020B0604020202020204" pitchFamily="34" charset="0"/>
              </a:rPr>
              <a:t>Individual reflection</a:t>
            </a:r>
          </a:p>
          <a:p>
            <a:pPr marL="342900" lvl="0" indent="-342900">
              <a:buClr>
                <a:srgbClr val="C00000"/>
              </a:buClr>
              <a:buFont typeface="Arial" panose="020B0604020202020204" pitchFamily="34" charset="0"/>
              <a:buChar char="•"/>
              <a:defRPr/>
            </a:pPr>
            <a:r>
              <a:rPr lang="en-GB" sz="2400" spc="-20" dirty="0" smtClean="0">
                <a:solidFill>
                  <a:prstClr val="black"/>
                </a:solidFill>
                <a:cs typeface="Calibri" panose="020F0502020204030204" pitchFamily="34" charset="0"/>
              </a:rPr>
              <a:t>Take 5 minutes to jot down 3 learning points from today</a:t>
            </a:r>
          </a:p>
          <a:p>
            <a:pPr marL="342900" lvl="0" indent="-342900">
              <a:buClr>
                <a:srgbClr val="C00000"/>
              </a:buClr>
              <a:buFont typeface="Arial" panose="020B0604020202020204" pitchFamily="34" charset="0"/>
              <a:buChar char="•"/>
              <a:defRPr/>
            </a:pPr>
            <a:r>
              <a:rPr lang="en-GB" sz="2400" spc="-20" dirty="0" smtClean="0">
                <a:solidFill>
                  <a:prstClr val="black"/>
                </a:solidFill>
                <a:cs typeface="Calibri" panose="020F0502020204030204" pitchFamily="34" charset="0"/>
              </a:rPr>
              <a:t>Take 5 minutes to jot down 3 actions to take forward in your social work practice  </a:t>
            </a:r>
          </a:p>
          <a:p>
            <a:pPr>
              <a:buClr>
                <a:srgbClr val="C00000"/>
              </a:buClr>
              <a:defRPr/>
            </a:pPr>
            <a:endParaRPr lang="en-US" sz="2400" dirty="0" smtClean="0">
              <a:cs typeface="Calibri"/>
            </a:endParaRPr>
          </a:p>
          <a:p>
            <a:pPr>
              <a:buClr>
                <a:srgbClr val="C00000"/>
              </a:buClr>
              <a:defRPr/>
            </a:pPr>
            <a:r>
              <a:rPr lang="en-GB" sz="2400" b="1" dirty="0" smtClean="0">
                <a:cs typeface="Calibri"/>
              </a:rPr>
              <a:t>Evaluation and certificate</a:t>
            </a:r>
            <a:endParaRPr lang="en-US" sz="2400" b="1" dirty="0" smtClean="0"/>
          </a:p>
          <a:p>
            <a:pPr>
              <a:buClr>
                <a:srgbClr val="C00000"/>
              </a:buClr>
              <a:defRPr/>
            </a:pPr>
            <a:r>
              <a:rPr lang="en-US" sz="2400" dirty="0" smtClean="0">
                <a:cs typeface="Calibri"/>
              </a:rPr>
              <a:t>Once you have completed your evaluation form </a:t>
            </a:r>
          </a:p>
          <a:p>
            <a:pPr>
              <a:buClr>
                <a:srgbClr val="C00000"/>
              </a:buClr>
              <a:defRPr/>
            </a:pPr>
            <a:r>
              <a:rPr lang="en-US" sz="2400" dirty="0" smtClean="0">
                <a:cs typeface="Calibri"/>
              </a:rPr>
              <a:t>you will have your certificate and access to the slides</a:t>
            </a:r>
            <a:endParaRPr lang="en-US" sz="2400" i="1" dirty="0" smtClean="0">
              <a:cs typeface="Calibri"/>
            </a:endParaRPr>
          </a:p>
          <a:p>
            <a:pPr lvl="0">
              <a:buClr>
                <a:srgbClr val="C00000"/>
              </a:buClr>
              <a:defRPr/>
            </a:pPr>
            <a:endParaRPr lang="en-US" sz="2400" spc="-20" dirty="0" smtClean="0">
              <a:solidFill>
                <a:prstClr val="black"/>
              </a:solidFill>
              <a:ea typeface="Calibri"/>
              <a:cs typeface="Calibri"/>
            </a:endParaRPr>
          </a:p>
          <a:p>
            <a:pPr lvl="0">
              <a:buClr>
                <a:srgbClr val="C00000"/>
              </a:buClr>
              <a:defRPr/>
            </a:pPr>
            <a:endParaRPr lang="en-GB" sz="2400" spc="-20" dirty="0" smtClean="0">
              <a:solidFill>
                <a:prstClr val="black"/>
              </a:solidFill>
              <a:ea typeface="Calibri"/>
              <a:cs typeface="Calibri"/>
            </a:endParaRPr>
          </a:p>
          <a:p>
            <a:pPr lvl="0">
              <a:buClr>
                <a:srgbClr val="C00000"/>
              </a:buClr>
              <a:defRPr/>
            </a:pPr>
            <a:r>
              <a:rPr lang="en-GB" sz="2400" b="1" spc="-20" dirty="0" smtClean="0">
                <a:ea typeface="Calibri"/>
                <a:cs typeface="Calibri"/>
              </a:rPr>
              <a:t>Resources</a:t>
            </a:r>
          </a:p>
          <a:p>
            <a:pPr lvl="0">
              <a:buClr>
                <a:srgbClr val="C00000"/>
              </a:buClr>
              <a:defRPr/>
            </a:pPr>
            <a:r>
              <a:rPr lang="en-GB" sz="2400" spc="-20" dirty="0" smtClean="0">
                <a:solidFill>
                  <a:prstClr val="black"/>
                </a:solidFill>
                <a:ea typeface="Calibri"/>
                <a:cs typeface="Calibri"/>
              </a:rPr>
              <a:t>Workbook contains references and suggested resource</a:t>
            </a:r>
            <a:endParaRPr lang="en-GB" sz="2400" dirty="0" smtClean="0"/>
          </a:p>
          <a:p>
            <a:endParaRPr lang="en-GB" dirty="0"/>
          </a:p>
        </p:txBody>
      </p:sp>
      <p:sp>
        <p:nvSpPr>
          <p:cNvPr id="9" name="Content Placeholder 2">
            <a:extLst>
              <a:ext uri="{FF2B5EF4-FFF2-40B4-BE49-F238E27FC236}">
                <a16:creationId xmlns:a16="http://schemas.microsoft.com/office/drawing/2014/main" id="{753359A8-76BB-BC49-8F09-78EBF120CA08}"/>
              </a:ext>
            </a:extLst>
          </p:cNvPr>
          <p:cNvSpPr txBox="1">
            <a:spLocks/>
          </p:cNvSpPr>
          <p:nvPr userDrawn="1"/>
        </p:nvSpPr>
        <p:spPr>
          <a:xfrm>
            <a:off x="7586733" y="3332177"/>
            <a:ext cx="1198405" cy="916909"/>
          </a:xfrm>
          <a:prstGeom prst="rect">
            <a:avLst/>
          </a:prstGeom>
        </p:spPr>
        <p:txBody>
          <a:bodyPr lIns="0" tIns="0" rIns="0" bIns="0" anchor="t" anchorCtr="0"/>
          <a:lstStyle>
            <a:lvl1pPr marL="0" indent="0" algn="l" defTabSz="914400" rtl="0" eaLnBrk="1" latinLnBrk="0" hangingPunct="1">
              <a:lnSpc>
                <a:spcPct val="85000"/>
              </a:lnSpc>
              <a:spcBef>
                <a:spcPts val="600"/>
              </a:spcBef>
              <a:buFont typeface="Arial" panose="020B0604020202020204" pitchFamily="34" charset="0"/>
              <a:buNone/>
              <a:defRPr sz="3600" b="1" i="0" kern="1200" spc="-20" baseline="0">
                <a:solidFill>
                  <a:schemeClr val="tx1"/>
                </a:solidFill>
                <a:latin typeface="+mj-lt"/>
                <a:ea typeface="+mn-ea"/>
                <a:cs typeface="Calibri" panose="020F0502020204030204" pitchFamily="34" charset="0"/>
              </a:defRPr>
            </a:lvl1pPr>
            <a:lvl2pPr marL="50292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Calibri Light" panose="020F0302020204030204" pitchFamily="34" charset="0"/>
                <a:ea typeface="+mn-ea"/>
                <a:cs typeface="Calibri Light" panose="020F0302020204030204" pitchFamily="34" charset="0"/>
              </a:defRPr>
            </a:lvl2pPr>
            <a:lvl3pPr marL="96012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Calibri Light" panose="020F0302020204030204" pitchFamily="34" charset="0"/>
                <a:ea typeface="+mn-ea"/>
                <a:cs typeface="Calibri Light" panose="020F0302020204030204" pitchFamily="34" charset="0"/>
              </a:defRPr>
            </a:lvl3pPr>
            <a:lvl4pPr marL="141732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Calibri Light" panose="020F0302020204030204" pitchFamily="34" charset="0"/>
                <a:ea typeface="+mn-ea"/>
                <a:cs typeface="Calibri Light" panose="020F0302020204030204" pitchFamily="34" charset="0"/>
              </a:defRPr>
            </a:lvl4pPr>
            <a:lvl5pPr marL="187452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GB" sz="2000" b="0" i="1" dirty="0">
                <a:latin typeface="+mn-lt"/>
                <a:cs typeface="Calibri"/>
              </a:rPr>
              <a:t>Add course QR code here</a:t>
            </a:r>
            <a:endParaRPr lang="en-US" sz="2000" b="0" i="1" dirty="0"/>
          </a:p>
        </p:txBody>
      </p:sp>
      <p:sp>
        <p:nvSpPr>
          <p:cNvPr id="12" name="TextBox 11"/>
          <p:cNvSpPr txBox="1"/>
          <p:nvPr userDrawn="1"/>
        </p:nvSpPr>
        <p:spPr>
          <a:xfrm>
            <a:off x="368988" y="269358"/>
            <a:ext cx="84942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smtClean="0">
                <a:latin typeface="+mn-lt"/>
                <a:cs typeface="Arial" panose="020B0604020202020204" pitchFamily="34" charset="0"/>
              </a:rPr>
              <a:t>Review, reflection and evaluation</a:t>
            </a:r>
            <a:endParaRPr lang="en-GB" dirty="0"/>
          </a:p>
        </p:txBody>
      </p:sp>
      <p:sp>
        <p:nvSpPr>
          <p:cNvPr id="10" name="Text Placeholder 9">
            <a:extLst>
              <a:ext uri="{FF2B5EF4-FFF2-40B4-BE49-F238E27FC236}">
                <a16:creationId xmlns:a16="http://schemas.microsoft.com/office/drawing/2014/main" id="{80F8C913-6574-803F-0303-B9CD352539A3}"/>
              </a:ext>
            </a:extLst>
          </p:cNvPr>
          <p:cNvSpPr>
            <a:spLocks noGrp="1"/>
          </p:cNvSpPr>
          <p:nvPr>
            <p:ph type="body" sz="quarter" idx="11" hasCustomPrompt="1"/>
          </p:nvPr>
        </p:nvSpPr>
        <p:spPr>
          <a:xfrm>
            <a:off x="368989" y="4345833"/>
            <a:ext cx="8649824" cy="481490"/>
          </a:xfrm>
          <a:prstGeom prst="rect">
            <a:avLst/>
          </a:prstGeom>
        </p:spPr>
        <p:txBody>
          <a:bodyPr>
            <a:normAutofit/>
          </a:bodyPr>
          <a:lstStyle>
            <a:lvl1pPr marL="0" indent="0">
              <a:buClr>
                <a:srgbClr val="C00000"/>
              </a:buClr>
              <a:buFont typeface="Arial" panose="020B0604020202020204" pitchFamily="34" charset="0"/>
              <a:buNone/>
              <a:defRPr sz="2400" b="0" i="1">
                <a:solidFill>
                  <a:srgbClr val="C00000"/>
                </a:solidFill>
              </a:defRPr>
            </a:lvl1pPr>
            <a:lvl2pPr>
              <a:defRPr>
                <a:solidFill>
                  <a:schemeClr val="bg1"/>
                </a:solidFill>
              </a:defRPr>
            </a:lvl2pPr>
            <a:lvl3pPr marL="960120" indent="0">
              <a:buNone/>
              <a:defRPr>
                <a:solidFill>
                  <a:schemeClr val="bg1"/>
                </a:solidFill>
              </a:defRPr>
            </a:lvl3pPr>
            <a:lvl4pPr>
              <a:defRPr>
                <a:solidFill>
                  <a:schemeClr val="bg1"/>
                </a:solidFill>
              </a:defRPr>
            </a:lvl4pPr>
            <a:lvl5pPr>
              <a:defRPr>
                <a:solidFill>
                  <a:schemeClr val="bg1"/>
                </a:solidFill>
              </a:defRPr>
            </a:lvl5pPr>
          </a:lstStyle>
          <a:p>
            <a:pPr lvl="0"/>
            <a:r>
              <a:rPr lang="en-US" dirty="0" smtClean="0"/>
              <a:t>Insert evaluation link here</a:t>
            </a:r>
            <a:endParaRPr lang="en-US" dirty="0"/>
          </a:p>
          <a:p>
            <a:pPr lvl="0"/>
            <a:endParaRPr lang="en-US" dirty="0"/>
          </a:p>
          <a:p>
            <a:pPr lvl="0"/>
            <a:endParaRPr lang="en-GB" dirty="0"/>
          </a:p>
        </p:txBody>
      </p:sp>
    </p:spTree>
    <p:extLst>
      <p:ext uri="{BB962C8B-B14F-4D97-AF65-F5344CB8AC3E}">
        <p14:creationId xmlns:p14="http://schemas.microsoft.com/office/powerpoint/2010/main" val="1211917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896E-61CA-42D4-AD28-F106ACD2B4F1}" type="datetimeFigureOut">
              <a:rPr lang="en-GB" smtClean="0"/>
              <a:t>23/10/2024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F5DFF-78D4-42D3-835B-7F768B290B15}" type="slidenum">
              <a:rPr lang="en-GB" smtClean="0"/>
              <a:t>‹#›</a:t>
            </a:fld>
            <a:endParaRPr lang="en-GB"/>
          </a:p>
        </p:txBody>
      </p:sp>
      <p:sp>
        <p:nvSpPr>
          <p:cNvPr id="7" name="Rectangle 6">
            <a:extLst>
              <a:ext uri="{FF2B5EF4-FFF2-40B4-BE49-F238E27FC236}">
                <a16:creationId xmlns:a16="http://schemas.microsoft.com/office/drawing/2014/main" id="{8E2C76D7-5B59-5516-D27F-F77B91B6ECED}"/>
              </a:ext>
            </a:extLst>
          </p:cNvPr>
          <p:cNvSpPr/>
          <p:nvPr userDrawn="1"/>
        </p:nvSpPr>
        <p:spPr>
          <a:xfrm>
            <a:off x="0" y="0"/>
            <a:ext cx="12192000" cy="6857999"/>
          </a:xfrm>
          <a:prstGeom prst="rect">
            <a:avLst/>
          </a:prstGeom>
          <a:solidFill>
            <a:srgbClr val="C6C0A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690655"/>
      </p:ext>
    </p:extLst>
  </p:cSld>
  <p:clrMap bg1="lt1" tx1="dk1" bg2="lt2" tx2="dk2" accent1="accent1" accent2="accent2" accent3="accent3" accent4="accent4" accent5="accent5" accent6="accent6" hlink="hlink" folHlink="folHlink"/>
  <p:sldLayoutIdLst>
    <p:sldLayoutId id="2147483752" r:id="rId1"/>
    <p:sldLayoutId id="2147483722" r:id="rId2"/>
    <p:sldLayoutId id="2147483742" r:id="rId3"/>
    <p:sldLayoutId id="2147483743" r:id="rId4"/>
    <p:sldLayoutId id="2147483746" r:id="rId5"/>
    <p:sldLayoutId id="2147483744" r:id="rId6"/>
    <p:sldLayoutId id="2147483724" r:id="rId7"/>
    <p:sldLayoutId id="2147483748" r:id="rId8"/>
    <p:sldLayoutId id="2147483730" r:id="rId9"/>
    <p:sldLayoutId id="2147483757" r:id="rId10"/>
    <p:sldLayoutId id="2147483719" r:id="rId11"/>
    <p:sldLayoutId id="2147483731" r:id="rId12"/>
    <p:sldLayoutId id="2147483756" r:id="rId13"/>
    <p:sldLayoutId id="2147483728" r:id="rId14"/>
    <p:sldLayoutId id="2147483729" r:id="rId15"/>
    <p:sldLayoutId id="2147483740" r:id="rId16"/>
    <p:sldLayoutId id="2147483720" r:id="rId17"/>
    <p:sldLayoutId id="2147483706" r:id="rId18"/>
    <p:sldLayoutId id="2147483755" r:id="rId19"/>
    <p:sldLayoutId id="2147483754" r:id="rId20"/>
    <p:sldLayoutId id="2147483735" r:id="rId21"/>
    <p:sldLayoutId id="2147483753" r:id="rId2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mailto:advice@corambaaf.org" TargetMode="External"/><Relationship Id="rId2" Type="http://schemas.openxmlformats.org/officeDocument/2006/relationships/hyperlink" Target="tel:03002225775" TargetMode="External"/><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hyperlink" Target="https://corambaaf.org.uk/bookshop"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l="2329" t="2021" r="1110" b="19711"/>
          <a:stretch/>
        </p:blipFill>
        <p:spPr>
          <a:xfrm>
            <a:off x="-564543" y="-349857"/>
            <a:ext cx="13382045" cy="7658927"/>
          </a:xfrm>
          <a:prstGeom prst="rect">
            <a:avLst/>
          </a:prstGeom>
        </p:spPr>
      </p:pic>
      <p:sp>
        <p:nvSpPr>
          <p:cNvPr id="2" name="Rectangle 1">
            <a:extLst>
              <a:ext uri="{FF2B5EF4-FFF2-40B4-BE49-F238E27FC236}">
                <a16:creationId xmlns:a16="http://schemas.microsoft.com/office/drawing/2014/main" id="{5804C4AC-47F4-2345-F504-477B80915692}"/>
              </a:ext>
            </a:extLst>
          </p:cNvPr>
          <p:cNvSpPr/>
          <p:nvPr/>
        </p:nvSpPr>
        <p:spPr>
          <a:xfrm>
            <a:off x="0" y="2206487"/>
            <a:ext cx="4500748" cy="4651513"/>
          </a:xfrm>
          <a:prstGeom prst="rect">
            <a:avLst/>
          </a:prstGeom>
          <a:solidFill>
            <a:srgbClr val="B20E1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Logo&#10;&#10;Description automatically generated">
            <a:extLst>
              <a:ext uri="{FF2B5EF4-FFF2-40B4-BE49-F238E27FC236}">
                <a16:creationId xmlns:a16="http://schemas.microsoft.com/office/drawing/2014/main" id="{CD922623-38C7-1CF7-C8B6-281B350AB45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8804" y="2454089"/>
            <a:ext cx="1932084" cy="537094"/>
          </a:xfrm>
          <a:prstGeom prst="rect">
            <a:avLst/>
          </a:prstGeom>
        </p:spPr>
      </p:pic>
      <p:cxnSp>
        <p:nvCxnSpPr>
          <p:cNvPr id="4" name="Straight Connector 3">
            <a:extLst>
              <a:ext uri="{FF2B5EF4-FFF2-40B4-BE49-F238E27FC236}">
                <a16:creationId xmlns:a16="http://schemas.microsoft.com/office/drawing/2014/main" id="{4DE22758-B5EF-F456-B125-22C21CBFFFA8}"/>
              </a:ext>
            </a:extLst>
          </p:cNvPr>
          <p:cNvCxnSpPr/>
          <p:nvPr/>
        </p:nvCxnSpPr>
        <p:spPr>
          <a:xfrm>
            <a:off x="367747" y="3906078"/>
            <a:ext cx="3458818"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5" name="TextBox 4"/>
          <p:cNvSpPr txBox="1"/>
          <p:nvPr/>
        </p:nvSpPr>
        <p:spPr>
          <a:xfrm>
            <a:off x="367748" y="4078224"/>
            <a:ext cx="3458818" cy="2305246"/>
          </a:xfrm>
          <a:prstGeom prst="rect">
            <a:avLst/>
          </a:prstGeom>
          <a:noFill/>
        </p:spPr>
        <p:txBody>
          <a:bodyPr wrap="square" rtlCol="0">
            <a:spAutoFit/>
          </a:bodyPr>
          <a:lstStyle/>
          <a:p>
            <a:pPr lvl="0">
              <a:lnSpc>
                <a:spcPct val="90000"/>
              </a:lnSpc>
              <a:spcBef>
                <a:spcPct val="0"/>
              </a:spcBef>
              <a:defRPr/>
            </a:pPr>
            <a:r>
              <a:rPr lang="en-GB" sz="3600" b="1" dirty="0">
                <a:solidFill>
                  <a:schemeClr val="bg1"/>
                </a:solidFill>
              </a:rPr>
              <a:t>Legal </a:t>
            </a:r>
            <a:r>
              <a:rPr lang="en-GB" sz="3600" b="1" dirty="0" smtClean="0">
                <a:solidFill>
                  <a:schemeClr val="bg1"/>
                </a:solidFill>
              </a:rPr>
              <a:t>framework</a:t>
            </a:r>
          </a:p>
          <a:p>
            <a:pPr lvl="0">
              <a:lnSpc>
                <a:spcPct val="90000"/>
              </a:lnSpc>
              <a:spcBef>
                <a:spcPts val="1000"/>
              </a:spcBef>
              <a:defRPr/>
            </a:pPr>
            <a:r>
              <a:rPr lang="en-GB" sz="2400" b="1" dirty="0" smtClean="0">
                <a:solidFill>
                  <a:schemeClr val="bg1"/>
                </a:solidFill>
              </a:rPr>
              <a:t>Alexandra </a:t>
            </a:r>
            <a:r>
              <a:rPr lang="en-GB" sz="2400" b="1" dirty="0">
                <a:solidFill>
                  <a:schemeClr val="bg1"/>
                </a:solidFill>
              </a:rPr>
              <a:t>Conroy Harris</a:t>
            </a:r>
          </a:p>
          <a:p>
            <a:pPr lvl="0">
              <a:lnSpc>
                <a:spcPct val="90000"/>
              </a:lnSpc>
              <a:spcBef>
                <a:spcPts val="1000"/>
              </a:spcBef>
              <a:defRPr/>
            </a:pPr>
            <a:r>
              <a:rPr lang="en-GB" sz="2400" b="1" dirty="0">
                <a:solidFill>
                  <a:schemeClr val="bg1"/>
                </a:solidFill>
              </a:rPr>
              <a:t>Legal Consultant, </a:t>
            </a:r>
            <a:r>
              <a:rPr lang="en-GB" sz="2400" b="1" dirty="0" err="1">
                <a:solidFill>
                  <a:schemeClr val="bg1"/>
                </a:solidFill>
              </a:rPr>
              <a:t>CoramBAAF</a:t>
            </a:r>
            <a:endParaRPr lang="en-GB" sz="2400" b="1" dirty="0">
              <a:solidFill>
                <a:schemeClr val="bg1"/>
              </a:solidFill>
            </a:endParaRPr>
          </a:p>
          <a:p>
            <a:pPr lvl="0">
              <a:lnSpc>
                <a:spcPct val="90000"/>
              </a:lnSpc>
              <a:spcBef>
                <a:spcPts val="1000"/>
              </a:spcBef>
              <a:defRPr/>
            </a:pPr>
            <a:r>
              <a:rPr lang="en-GB" sz="2400" b="1" dirty="0">
                <a:solidFill>
                  <a:schemeClr val="bg1"/>
                </a:solidFill>
              </a:rPr>
              <a:t>21 October </a:t>
            </a:r>
            <a:r>
              <a:rPr lang="en-GB" sz="2400" b="1" dirty="0" smtClean="0">
                <a:solidFill>
                  <a:schemeClr val="bg1"/>
                </a:solidFill>
              </a:rPr>
              <a:t>2024</a:t>
            </a:r>
            <a:endParaRPr lang="en-GB" sz="2400" b="1" dirty="0">
              <a:solidFill>
                <a:schemeClr val="bg1"/>
              </a:solidFill>
            </a:endParaRPr>
          </a:p>
        </p:txBody>
      </p:sp>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49692" y="2387981"/>
            <a:ext cx="1931788" cy="828802"/>
          </a:xfrm>
          <a:prstGeom prst="rect">
            <a:avLst/>
          </a:prstGeom>
        </p:spPr>
      </p:pic>
      <p:sp>
        <p:nvSpPr>
          <p:cNvPr id="9" name="TextBox 8"/>
          <p:cNvSpPr txBox="1"/>
          <p:nvPr/>
        </p:nvSpPr>
        <p:spPr>
          <a:xfrm>
            <a:off x="423404" y="3227776"/>
            <a:ext cx="3546282" cy="646331"/>
          </a:xfrm>
          <a:prstGeom prst="rect">
            <a:avLst/>
          </a:prstGeom>
          <a:noFill/>
        </p:spPr>
        <p:txBody>
          <a:bodyPr wrap="square" rtlCol="0">
            <a:spAutoFit/>
          </a:bodyPr>
          <a:lstStyle/>
          <a:p>
            <a:r>
              <a:rPr lang="en-GB" b="1" dirty="0">
                <a:solidFill>
                  <a:schemeClr val="bg1"/>
                </a:solidFill>
              </a:rPr>
              <a:t>NE and Cumbria Early Permanence Project</a:t>
            </a:r>
            <a:endParaRPr lang="en-GB" b="1" dirty="0">
              <a:solidFill>
                <a:schemeClr val="bg1"/>
              </a:solidFill>
            </a:endParaRPr>
          </a:p>
        </p:txBody>
      </p:sp>
    </p:spTree>
    <p:extLst>
      <p:ext uri="{BB962C8B-B14F-4D97-AF65-F5344CB8AC3E}">
        <p14:creationId xmlns:p14="http://schemas.microsoft.com/office/powerpoint/2010/main" val="203181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5"/>
          </p:nvPr>
        </p:nvSpPr>
        <p:spPr/>
        <p:txBody>
          <a:bodyPr>
            <a:normAutofit fontScale="77500" lnSpcReduction="20000"/>
          </a:bodyPr>
          <a:lstStyle/>
          <a:p>
            <a:r>
              <a:rPr lang="en-US" dirty="0"/>
              <a:t>Re S (FC) In Re S and Others In Re W and Others (Conjoined Appeals) [2002] UKHL 10</a:t>
            </a:r>
          </a:p>
        </p:txBody>
      </p:sp>
      <p:sp>
        <p:nvSpPr>
          <p:cNvPr id="3" name="Text Placeholder 2"/>
          <p:cNvSpPr>
            <a:spLocks noGrp="1"/>
          </p:cNvSpPr>
          <p:nvPr>
            <p:ph type="body" sz="quarter" idx="11"/>
          </p:nvPr>
        </p:nvSpPr>
        <p:spPr>
          <a:xfrm>
            <a:off x="3346233" y="526096"/>
            <a:ext cx="6211236" cy="5903476"/>
          </a:xfrm>
        </p:spPr>
        <p:txBody>
          <a:bodyPr/>
          <a:lstStyle/>
          <a:p>
            <a:pPr>
              <a:spcAft>
                <a:spcPts val="600"/>
              </a:spcAft>
            </a:pPr>
            <a:r>
              <a:rPr lang="en-US" dirty="0"/>
              <a:t>Starred care plans – invented by the Court of Appeal to ensure compliance with care plans House of Lords rejected the concept </a:t>
            </a:r>
          </a:p>
          <a:p>
            <a:pPr marL="457200" indent="-457200">
              <a:spcAft>
                <a:spcPts val="600"/>
              </a:spcAft>
              <a:buFont typeface="Arial" panose="020B0604020202020204" pitchFamily="34" charset="0"/>
              <a:buChar char="•"/>
            </a:pPr>
            <a:r>
              <a:rPr lang="en-US" dirty="0"/>
              <a:t>“The [Children] Act delineated the boundary of responsibility with complete clarity. Where a care order is made the responsibility for the child's care is with the authority rather than the court. The court retains no supervisory role, monitoring the authority's discharge of its responsibilities. That was the intention of Parliament.“ </a:t>
            </a:r>
          </a:p>
          <a:p>
            <a:pPr marL="457200" indent="-457200">
              <a:spcAft>
                <a:spcPts val="600"/>
              </a:spcAft>
              <a:buFont typeface="Arial" panose="020B0604020202020204" pitchFamily="34" charset="0"/>
              <a:buChar char="•"/>
            </a:pPr>
            <a:r>
              <a:rPr lang="en-US" dirty="0"/>
              <a:t> “Parliament entrusted to local authorities, not the courts, the responsibility for looking after children who are the subject of care orders” </a:t>
            </a:r>
            <a:endParaRPr lang="en-GB" dirty="0"/>
          </a:p>
          <a:p>
            <a:endParaRPr lang="en-GB" dirty="0"/>
          </a:p>
        </p:txBody>
      </p:sp>
      <p:pic>
        <p:nvPicPr>
          <p:cNvPr id="4" name="Picture 3"/>
          <p:cNvPicPr>
            <a:picLocks noChangeAspect="1"/>
          </p:cNvPicPr>
          <p:nvPr/>
        </p:nvPicPr>
        <p:blipFill>
          <a:blip r:embed="rId2"/>
          <a:stretch>
            <a:fillRect/>
          </a:stretch>
        </p:blipFill>
        <p:spPr>
          <a:xfrm>
            <a:off x="9467459" y="892856"/>
            <a:ext cx="2534004" cy="4925112"/>
          </a:xfrm>
          <a:prstGeom prst="rect">
            <a:avLst/>
          </a:prstGeom>
        </p:spPr>
      </p:pic>
    </p:spTree>
    <p:extLst>
      <p:ext uri="{BB962C8B-B14F-4D97-AF65-F5344CB8AC3E}">
        <p14:creationId xmlns:p14="http://schemas.microsoft.com/office/powerpoint/2010/main" val="294865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ext Placeholder 2"/>
          <p:cNvSpPr>
            <a:spLocks noGrp="1"/>
          </p:cNvSpPr>
          <p:nvPr>
            <p:ph type="body" sz="quarter" idx="11"/>
          </p:nvPr>
        </p:nvSpPr>
        <p:spPr/>
        <p:txBody>
          <a:bodyPr/>
          <a:lstStyle/>
          <a:p>
            <a:pPr algn="ctr"/>
            <a:r>
              <a:rPr lang="en-US" dirty="0"/>
              <a:t>“It is a cardinal principle of the Children Act 1989 (the 1989 Act) that once a care order has been made, whether interim or final, it is for the local authority, and not the court, to decide how to meet its parental responsibilities for the child. </a:t>
            </a:r>
            <a:r>
              <a:rPr lang="en-US" dirty="0"/>
              <a:t>The decision-making power as to the care, residence and general welfare of the child is vested in the local authority, not in the court.” – Munby </a:t>
            </a:r>
            <a:r>
              <a:rPr lang="en-US" dirty="0" smtClean="0"/>
              <a:t>J</a:t>
            </a:r>
          </a:p>
          <a:p>
            <a:endParaRPr lang="en-GB" dirty="0"/>
          </a:p>
        </p:txBody>
      </p:sp>
      <p:sp>
        <p:nvSpPr>
          <p:cNvPr id="4" name="Text Placeholder 3"/>
          <p:cNvSpPr>
            <a:spLocks noGrp="1"/>
          </p:cNvSpPr>
          <p:nvPr>
            <p:ph type="body" sz="quarter" idx="13"/>
          </p:nvPr>
        </p:nvSpPr>
        <p:spPr/>
        <p:txBody>
          <a:bodyPr/>
          <a:lstStyle/>
          <a:p>
            <a:r>
              <a:rPr lang="en-US" i="1" dirty="0">
                <a:solidFill>
                  <a:prstClr val="black"/>
                </a:solidFill>
              </a:rPr>
              <a:t>Re A (A Child) </a:t>
            </a:r>
            <a:r>
              <a:rPr lang="en-US" dirty="0">
                <a:solidFill>
                  <a:prstClr val="black"/>
                </a:solidFill>
              </a:rPr>
              <a:t>[2009] EWHC 865 (Fam</a:t>
            </a:r>
            <a:r>
              <a:rPr lang="en-US" dirty="0" smtClean="0">
                <a:solidFill>
                  <a:prstClr val="black"/>
                </a:solidFill>
              </a:rPr>
              <a:t>)</a:t>
            </a:r>
            <a:endParaRPr lang="en-GB" dirty="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7630" y="0"/>
            <a:ext cx="2941983" cy="6858000"/>
          </a:xfrm>
          <a:prstGeom prst="rect">
            <a:avLst/>
          </a:prstGeom>
        </p:spPr>
      </p:pic>
    </p:spTree>
    <p:extLst>
      <p:ext uri="{BB962C8B-B14F-4D97-AF65-F5344CB8AC3E}">
        <p14:creationId xmlns:p14="http://schemas.microsoft.com/office/powerpoint/2010/main" val="3629477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p:txBody>
          <a:bodyPr/>
          <a:lstStyle/>
          <a:p>
            <a:pPr marL="457200" lvl="0" indent="-457200" fontAlgn="base">
              <a:lnSpc>
                <a:spcPct val="100000"/>
              </a:lnSpc>
              <a:spcBef>
                <a:spcPct val="20000"/>
              </a:spcBef>
              <a:spcAft>
                <a:spcPct val="0"/>
              </a:spcAft>
              <a:buFont typeface="Arial" panose="020B0604020202020204" pitchFamily="34" charset="0"/>
              <a:buChar char="•"/>
            </a:pPr>
            <a:r>
              <a:rPr lang="en-US" dirty="0"/>
              <a:t>Child removed at birth – place with f/c – F </a:t>
            </a:r>
            <a:r>
              <a:rPr lang="en-US" dirty="0" err="1"/>
              <a:t>mis</a:t>
            </a:r>
            <a:r>
              <a:rPr lang="en-US" dirty="0"/>
              <a:t>-identified, incurring delays</a:t>
            </a:r>
          </a:p>
          <a:p>
            <a:pPr marL="457200" lvl="0" indent="-457200" fontAlgn="base">
              <a:lnSpc>
                <a:spcPct val="100000"/>
              </a:lnSpc>
              <a:spcBef>
                <a:spcPct val="20000"/>
              </a:spcBef>
              <a:spcAft>
                <a:spcPct val="0"/>
              </a:spcAft>
              <a:buFont typeface="Arial" panose="020B0604020202020204" pitchFamily="34" charset="0"/>
              <a:buChar char="•"/>
            </a:pPr>
            <a:r>
              <a:rPr lang="en-US" dirty="0"/>
              <a:t>Paternal relatives came forward – full fostering assessment positive, but f/c decided they wanted to adopt.  Court and CG supported f/c</a:t>
            </a:r>
          </a:p>
          <a:p>
            <a:pPr marL="457200" lvl="0" indent="-457200" fontAlgn="base">
              <a:lnSpc>
                <a:spcPct val="100000"/>
              </a:lnSpc>
              <a:spcBef>
                <a:spcPct val="20000"/>
              </a:spcBef>
              <a:spcAft>
                <a:spcPct val="0"/>
              </a:spcAft>
              <a:buFont typeface="Arial" panose="020B0604020202020204" pitchFamily="34" charset="0"/>
              <a:buChar char="•"/>
            </a:pPr>
            <a:r>
              <a:rPr lang="en-US" dirty="0"/>
              <a:t>Court joined f/c to care proceedings</a:t>
            </a:r>
          </a:p>
          <a:p>
            <a:pPr marL="457200" lvl="0" indent="-457200" fontAlgn="base">
              <a:lnSpc>
                <a:spcPct val="100000"/>
              </a:lnSpc>
              <a:spcBef>
                <a:spcPct val="20000"/>
              </a:spcBef>
              <a:spcAft>
                <a:spcPct val="0"/>
              </a:spcAft>
              <a:buFont typeface="Arial" panose="020B0604020202020204" pitchFamily="34" charset="0"/>
              <a:buChar char="•"/>
            </a:pPr>
            <a:r>
              <a:rPr lang="en-US" dirty="0"/>
              <a:t>C of A said not appropriate to join f/c, care proceedings have to be decided first, then placement, but as child had been with f/c for over a year, they were entitled to make adoption application and should be taken into account – application should be heard at the same time as the placement application</a:t>
            </a:r>
            <a:endParaRPr lang="en-GB" dirty="0"/>
          </a:p>
          <a:p>
            <a:endParaRPr lang="en-GB" dirty="0"/>
          </a:p>
        </p:txBody>
      </p:sp>
      <p:sp>
        <p:nvSpPr>
          <p:cNvPr id="4" name="Text Placeholder 3"/>
          <p:cNvSpPr>
            <a:spLocks noGrp="1"/>
          </p:cNvSpPr>
          <p:nvPr>
            <p:ph type="body" sz="quarter" idx="13"/>
          </p:nvPr>
        </p:nvSpPr>
        <p:spPr/>
        <p:txBody>
          <a:bodyPr>
            <a:normAutofit fontScale="77500" lnSpcReduction="20000"/>
          </a:bodyPr>
          <a:lstStyle/>
          <a:p>
            <a:r>
              <a:rPr lang="en-US" i="1" dirty="0"/>
              <a:t>R (Care </a:t>
            </a:r>
            <a:r>
              <a:rPr lang="en-US" i="1" dirty="0"/>
              <a:t>Proceedings</a:t>
            </a:r>
            <a:r>
              <a:rPr lang="en-US" i="1" dirty="0"/>
              <a:t> Joinder of Foster </a:t>
            </a:r>
            <a:r>
              <a:rPr lang="en-US" i="1" dirty="0" err="1"/>
              <a:t>Carers</a:t>
            </a:r>
            <a:r>
              <a:rPr lang="en-US" i="1" dirty="0"/>
              <a:t>) </a:t>
            </a:r>
            <a:r>
              <a:rPr lang="en-US" dirty="0"/>
              <a:t>[2021] EWCA </a:t>
            </a:r>
            <a:r>
              <a:rPr lang="en-US" dirty="0" err="1"/>
              <a:t>Civ</a:t>
            </a:r>
            <a:r>
              <a:rPr lang="en-US" dirty="0"/>
              <a:t> </a:t>
            </a:r>
            <a:r>
              <a:rPr lang="en-US" dirty="0" smtClean="0"/>
              <a:t>875</a:t>
            </a:r>
            <a:endParaRPr lang="en-GB" dirty="0"/>
          </a:p>
        </p:txBody>
      </p:sp>
    </p:spTree>
    <p:extLst>
      <p:ext uri="{BB962C8B-B14F-4D97-AF65-F5344CB8AC3E}">
        <p14:creationId xmlns:p14="http://schemas.microsoft.com/office/powerpoint/2010/main" val="2149893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ext Placeholder 2"/>
          <p:cNvSpPr>
            <a:spLocks noGrp="1"/>
          </p:cNvSpPr>
          <p:nvPr>
            <p:ph type="body" sz="quarter" idx="11"/>
          </p:nvPr>
        </p:nvSpPr>
        <p:spPr/>
        <p:txBody>
          <a:bodyPr/>
          <a:lstStyle/>
          <a:p>
            <a:pPr marL="228600" lvl="0" indent="-228600">
              <a:buSzPct val="120000"/>
              <a:buFont typeface="Arial" panose="020B0604020202020204" pitchFamily="34" charset="0"/>
              <a:buChar char="•"/>
              <a:defRPr/>
            </a:pPr>
            <a:r>
              <a:rPr lang="en-GB" dirty="0"/>
              <a:t>3 separate appeals all heard together, issue whether family should be told about child to give chance of family placement v adoption</a:t>
            </a:r>
          </a:p>
          <a:p>
            <a:pPr marL="228600" lvl="0" indent="-228600">
              <a:buSzPct val="120000"/>
              <a:buFont typeface="Arial" panose="020B0604020202020204" pitchFamily="34" charset="0"/>
              <a:buChar char="•"/>
              <a:defRPr/>
            </a:pPr>
            <a:r>
              <a:rPr lang="en-GB" dirty="0"/>
              <a:t>“Respect is due” to a relinquishing mother, but “</a:t>
            </a:r>
            <a:r>
              <a:rPr lang="en-US" dirty="0"/>
              <a:t>majority of cases where the profound significance of the decision for the child demands that any realistic alternatives to adoption are given proper consideration</a:t>
            </a:r>
            <a:r>
              <a:rPr lang="en-GB" dirty="0"/>
              <a:t>consideration”</a:t>
            </a:r>
          </a:p>
          <a:p>
            <a:pPr marL="228600" lvl="0" indent="-228600">
              <a:buSzPct val="120000"/>
              <a:buFont typeface="Arial" panose="020B0604020202020204" pitchFamily="34" charset="0"/>
              <a:buChar char="•"/>
              <a:defRPr/>
            </a:pPr>
            <a:r>
              <a:rPr lang="en-GB" dirty="0"/>
              <a:t>No distinction in approach between care proceedings/relinquished baby/Part 19</a:t>
            </a:r>
          </a:p>
          <a:p>
            <a:pPr marL="228600" lvl="0" indent="-228600">
              <a:buSzPct val="120000"/>
              <a:buFont typeface="Arial" panose="020B0604020202020204" pitchFamily="34" charset="0"/>
              <a:buChar char="•"/>
              <a:defRPr/>
            </a:pPr>
            <a:r>
              <a:rPr lang="en-GB" dirty="0"/>
              <a:t>Decision should be made pre-proceedings and Part 19 or inherent jurisdiction application made (High Court)</a:t>
            </a:r>
          </a:p>
          <a:p>
            <a:endParaRPr lang="en-GB" dirty="0"/>
          </a:p>
        </p:txBody>
      </p:sp>
      <p:sp>
        <p:nvSpPr>
          <p:cNvPr id="4" name="Text Placeholder 3"/>
          <p:cNvSpPr>
            <a:spLocks noGrp="1"/>
          </p:cNvSpPr>
          <p:nvPr>
            <p:ph type="body" sz="quarter" idx="13"/>
          </p:nvPr>
        </p:nvSpPr>
        <p:spPr/>
        <p:txBody>
          <a:bodyPr>
            <a:normAutofit fontScale="77500" lnSpcReduction="20000"/>
          </a:bodyPr>
          <a:lstStyle/>
          <a:p>
            <a:r>
              <a:rPr lang="en-GB" i="1" dirty="0"/>
              <a:t>Re A, B And C (Adoption: Notification of Fathers &amp; Relatives)</a:t>
            </a:r>
            <a:r>
              <a:rPr lang="en-GB" dirty="0"/>
              <a:t> [2020] EWCA </a:t>
            </a:r>
            <a:r>
              <a:rPr lang="en-GB" dirty="0" err="1"/>
              <a:t>Civ</a:t>
            </a:r>
            <a:r>
              <a:rPr lang="en-GB" dirty="0"/>
              <a:t> </a:t>
            </a:r>
            <a:r>
              <a:rPr lang="en-GB" dirty="0" smtClean="0"/>
              <a:t>41</a:t>
            </a:r>
            <a:endParaRPr lang="en-GB" dirty="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7463" y="-316433"/>
            <a:ext cx="3064706" cy="7174433"/>
          </a:xfrm>
          <a:prstGeom prst="rect">
            <a:avLst/>
          </a:prstGeom>
        </p:spPr>
      </p:pic>
    </p:spTree>
    <p:extLst>
      <p:ext uri="{BB962C8B-B14F-4D97-AF65-F5344CB8AC3E}">
        <p14:creationId xmlns:p14="http://schemas.microsoft.com/office/powerpoint/2010/main" val="2486834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221" y="-63610"/>
            <a:ext cx="12586915" cy="7172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084005" y="4866968"/>
            <a:ext cx="6415549" cy="1200329"/>
          </a:xfrm>
          <a:prstGeom prst="rect">
            <a:avLst/>
          </a:prstGeom>
          <a:noFill/>
        </p:spPr>
        <p:txBody>
          <a:bodyPr wrap="square" rtlCol="0">
            <a:spAutoFit/>
          </a:bodyPr>
          <a:lstStyle/>
          <a:p>
            <a:r>
              <a:rPr lang="en-US" dirty="0">
                <a:solidFill>
                  <a:schemeClr val="bg1"/>
                </a:solidFill>
              </a:rPr>
              <a:t>CoramBAAF members can contact the CoramBAAF Advice Line on </a:t>
            </a:r>
            <a:r>
              <a:rPr lang="en-US" b="1" u="sng" dirty="0">
                <a:solidFill>
                  <a:schemeClr val="bg1"/>
                </a:solidFill>
                <a:hlinkClick r:id="rId2"/>
              </a:rPr>
              <a:t>0300 222 5775</a:t>
            </a:r>
            <a:r>
              <a:rPr lang="en-US" dirty="0">
                <a:solidFill>
                  <a:schemeClr val="bg1"/>
                </a:solidFill>
              </a:rPr>
              <a:t> (Mon–Fri, 9am–1pm) </a:t>
            </a:r>
            <a:r>
              <a:rPr lang="en-US" dirty="0" smtClean="0">
                <a:solidFill>
                  <a:schemeClr val="bg1"/>
                </a:solidFill>
              </a:rPr>
              <a:t>or</a:t>
            </a:r>
            <a:r>
              <a:rPr lang="en-US" dirty="0" smtClean="0">
                <a:solidFill>
                  <a:schemeClr val="bg1"/>
                </a:solidFill>
                <a:latin typeface="Lato"/>
              </a:rPr>
              <a:t> </a:t>
            </a:r>
            <a:r>
              <a:rPr lang="en-US" dirty="0" smtClean="0">
                <a:solidFill>
                  <a:schemeClr val="bg1"/>
                </a:solidFill>
                <a:latin typeface="+mj-lt"/>
                <a:hlinkClick r:id="rId3"/>
              </a:rPr>
              <a:t>advice@corambaaf.org</a:t>
            </a:r>
            <a:r>
              <a:rPr lang="en-US" dirty="0" smtClean="0">
                <a:solidFill>
                  <a:schemeClr val="bg1"/>
                </a:solidFill>
                <a:latin typeface="+mj-lt"/>
              </a:rPr>
              <a:t> </a:t>
            </a:r>
          </a:p>
          <a:p>
            <a:endParaRPr lang="en-US" dirty="0" smtClean="0">
              <a:solidFill>
                <a:schemeClr val="bg1"/>
              </a:solidFill>
              <a:latin typeface="+mj-lt"/>
            </a:endParaRPr>
          </a:p>
          <a:p>
            <a:r>
              <a:rPr lang="en-US" dirty="0" smtClean="0">
                <a:solidFill>
                  <a:schemeClr val="bg1"/>
                </a:solidFill>
                <a:latin typeface="+mj-lt"/>
              </a:rPr>
              <a:t>Further resources: </a:t>
            </a:r>
            <a:r>
              <a:rPr lang="en-GB" dirty="0" smtClean="0">
                <a:hlinkClick r:id="rId4"/>
              </a:rPr>
              <a:t>Search </a:t>
            </a:r>
            <a:r>
              <a:rPr lang="en-GB" dirty="0">
                <a:hlinkClick r:id="rId4"/>
              </a:rPr>
              <a:t>the bookshop | CoramBAAF</a:t>
            </a:r>
            <a:endParaRPr lang="en-GB" dirty="0"/>
          </a:p>
        </p:txBody>
      </p:sp>
      <p:pic>
        <p:nvPicPr>
          <p:cNvPr id="3" name="Picture 2" descr="Logo&#10;&#10;Description automatically generated">
            <a:extLst>
              <a:ext uri="{FF2B5EF4-FFF2-40B4-BE49-F238E27FC236}">
                <a16:creationId xmlns:a16="http://schemas.microsoft.com/office/drawing/2014/main" id="{CD922623-38C7-1CF7-C8B6-281B350AB45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84005" y="3542242"/>
            <a:ext cx="3790145" cy="1053611"/>
          </a:xfrm>
          <a:prstGeom prst="rect">
            <a:avLst/>
          </a:prstGeom>
        </p:spPr>
      </p:pic>
    </p:spTree>
    <p:extLst>
      <p:ext uri="{BB962C8B-B14F-4D97-AF65-F5344CB8AC3E}">
        <p14:creationId xmlns:p14="http://schemas.microsoft.com/office/powerpoint/2010/main" val="1269976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Introduction</a:t>
            </a:r>
          </a:p>
        </p:txBody>
      </p:sp>
      <p:sp>
        <p:nvSpPr>
          <p:cNvPr id="3" name="TextBox 2"/>
          <p:cNvSpPr txBox="1"/>
          <p:nvPr/>
        </p:nvSpPr>
        <p:spPr>
          <a:xfrm>
            <a:off x="485030" y="1094064"/>
            <a:ext cx="8165989" cy="4504823"/>
          </a:xfrm>
          <a:prstGeom prst="rect">
            <a:avLst/>
          </a:prstGeom>
          <a:noFill/>
        </p:spPr>
        <p:txBody>
          <a:bodyPr wrap="square" rtlCol="0">
            <a:spAutoFit/>
          </a:bodyPr>
          <a:lstStyle/>
          <a:p>
            <a:pPr marL="285750" lvl="0" indent="-285750">
              <a:lnSpc>
                <a:spcPct val="90000"/>
              </a:lnSpc>
              <a:spcBef>
                <a:spcPts val="1000"/>
              </a:spcBef>
              <a:buClr>
                <a:srgbClr val="C00000"/>
              </a:buClr>
              <a:buFont typeface="Arial" panose="020B0604020202020204" pitchFamily="34" charset="0"/>
              <a:buChar char="•"/>
              <a:defRPr/>
            </a:pPr>
            <a:r>
              <a:rPr lang="en-US" sz="2800" b="1" dirty="0">
                <a:solidFill>
                  <a:sysClr val="windowText" lastClr="000000"/>
                </a:solidFill>
              </a:rPr>
              <a:t>Concurrent planning </a:t>
            </a:r>
            <a:r>
              <a:rPr lang="en-US" sz="2800" dirty="0">
                <a:solidFill>
                  <a:sysClr val="windowText" lastClr="000000"/>
                </a:solidFill>
              </a:rPr>
              <a:t>introduced into the UK in 1990s from USA.  Projects set up in England </a:t>
            </a:r>
            <a:r>
              <a:rPr lang="en-US" sz="2800" dirty="0" err="1">
                <a:solidFill>
                  <a:sysClr val="windowText" lastClr="000000"/>
                </a:solidFill>
              </a:rPr>
              <a:t>eg</a:t>
            </a:r>
            <a:r>
              <a:rPr lang="en-US" sz="2800" dirty="0">
                <a:solidFill>
                  <a:sysClr val="windowText" lastClr="000000"/>
                </a:solidFill>
              </a:rPr>
              <a:t> Goodman in Manchester, Coram in London &amp; Brighton &amp; Hove – all except Coram failed</a:t>
            </a:r>
          </a:p>
          <a:p>
            <a:pPr marL="285750" lvl="0" indent="-285750">
              <a:lnSpc>
                <a:spcPct val="90000"/>
              </a:lnSpc>
              <a:spcBef>
                <a:spcPts val="1000"/>
              </a:spcBef>
              <a:buClr>
                <a:srgbClr val="C00000"/>
              </a:buClr>
              <a:buFont typeface="Arial" panose="020B0604020202020204" pitchFamily="34" charset="0"/>
              <a:buChar char="•"/>
              <a:defRPr/>
            </a:pPr>
            <a:r>
              <a:rPr lang="en-US" sz="2800" b="1" dirty="0">
                <a:solidFill>
                  <a:sysClr val="windowText" lastClr="000000"/>
                </a:solidFill>
              </a:rPr>
              <a:t>Government Concerns </a:t>
            </a:r>
            <a:r>
              <a:rPr lang="en-US" sz="2800" dirty="0">
                <a:solidFill>
                  <a:sysClr val="windowText" lastClr="000000"/>
                </a:solidFill>
              </a:rPr>
              <a:t>– significant delays in proceedings; children being placed for adoption older and after multiple moves </a:t>
            </a:r>
          </a:p>
          <a:p>
            <a:pPr marL="285750" lvl="0" indent="-285750">
              <a:buClr>
                <a:srgbClr val="C00000"/>
              </a:buClr>
              <a:buFont typeface="Arial" panose="020B0604020202020204" pitchFamily="34" charset="0"/>
              <a:buChar char="•"/>
            </a:pPr>
            <a:r>
              <a:rPr lang="en-US" sz="2800" b="1" dirty="0">
                <a:solidFill>
                  <a:sysClr val="windowText" lastClr="000000"/>
                </a:solidFill>
              </a:rPr>
              <a:t>Suggested solutions </a:t>
            </a:r>
            <a:r>
              <a:rPr lang="en-US" sz="2800" dirty="0">
                <a:solidFill>
                  <a:sysClr val="windowText" lastClr="000000"/>
                </a:solidFill>
              </a:rPr>
              <a:t>– (inter alia) a statutory 26 week limit on care proceedings and support for fostering for adoption. </a:t>
            </a:r>
          </a:p>
          <a:p>
            <a:endParaRPr lang="en-GB" dirty="0"/>
          </a:p>
        </p:txBody>
      </p:sp>
      <p:pic>
        <p:nvPicPr>
          <p:cNvPr id="4" name="Picture 3"/>
          <p:cNvPicPr>
            <a:picLocks noChangeAspect="1"/>
          </p:cNvPicPr>
          <p:nvPr/>
        </p:nvPicPr>
        <p:blipFill>
          <a:blip r:embed="rId2"/>
          <a:stretch>
            <a:fillRect/>
          </a:stretch>
        </p:blipFill>
        <p:spPr>
          <a:xfrm>
            <a:off x="8734225" y="225425"/>
            <a:ext cx="3227188" cy="6372970"/>
          </a:xfrm>
          <a:prstGeom prst="rect">
            <a:avLst/>
          </a:prstGeom>
        </p:spPr>
      </p:pic>
    </p:spTree>
    <p:extLst>
      <p:ext uri="{BB962C8B-B14F-4D97-AF65-F5344CB8AC3E}">
        <p14:creationId xmlns:p14="http://schemas.microsoft.com/office/powerpoint/2010/main" val="3513934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5"/>
          </p:nvPr>
        </p:nvSpPr>
        <p:spPr/>
        <p:txBody>
          <a:bodyPr/>
          <a:lstStyle/>
          <a:p>
            <a:r>
              <a:rPr lang="en-GB" dirty="0" smtClean="0"/>
              <a:t>Placement</a:t>
            </a:r>
            <a:endParaRPr lang="en-GB" dirty="0"/>
          </a:p>
        </p:txBody>
      </p:sp>
      <p:sp>
        <p:nvSpPr>
          <p:cNvPr id="3" name="Text Placeholder 2"/>
          <p:cNvSpPr>
            <a:spLocks noGrp="1"/>
          </p:cNvSpPr>
          <p:nvPr>
            <p:ph type="body" sz="quarter" idx="11"/>
          </p:nvPr>
        </p:nvSpPr>
        <p:spPr/>
        <p:txBody>
          <a:bodyPr>
            <a:normAutofit fontScale="55000" lnSpcReduction="20000"/>
          </a:bodyPr>
          <a:lstStyle/>
          <a:p>
            <a:pPr>
              <a:lnSpc>
                <a:spcPts val="2500"/>
              </a:lnSpc>
              <a:spcAft>
                <a:spcPts val="600"/>
              </a:spcAft>
            </a:pPr>
            <a:r>
              <a:rPr lang="en-US" sz="3300" dirty="0" smtClean="0"/>
              <a:t>(</a:t>
            </a:r>
            <a:r>
              <a:rPr lang="en-US" sz="3300" dirty="0"/>
              <a:t>9A) Subsection (9B) applies (subject to subsection (9C)) where the local authority </a:t>
            </a:r>
            <a:r>
              <a:rPr lang="en-US" sz="3300" dirty="0" smtClean="0"/>
              <a:t>... —</a:t>
            </a:r>
            <a:endParaRPr lang="en-US" sz="3300" dirty="0"/>
          </a:p>
          <a:p>
            <a:pPr>
              <a:lnSpc>
                <a:spcPts val="2500"/>
              </a:lnSpc>
              <a:spcAft>
                <a:spcPts val="600"/>
              </a:spcAft>
            </a:pPr>
            <a:r>
              <a:rPr lang="en-US" sz="3300" dirty="0"/>
              <a:t>	(</a:t>
            </a:r>
            <a:r>
              <a:rPr lang="en-US" sz="3300" dirty="0" smtClean="0"/>
              <a:t>a) are </a:t>
            </a:r>
            <a:r>
              <a:rPr lang="en-US" sz="3300" dirty="0"/>
              <a:t>considering adoption for C, or</a:t>
            </a:r>
          </a:p>
          <a:p>
            <a:pPr>
              <a:lnSpc>
                <a:spcPts val="2500"/>
              </a:lnSpc>
              <a:spcAft>
                <a:spcPts val="600"/>
              </a:spcAft>
            </a:pPr>
            <a:r>
              <a:rPr lang="en-US" sz="3300" dirty="0"/>
              <a:t>	(</a:t>
            </a:r>
            <a:r>
              <a:rPr lang="en-US" sz="3300" dirty="0" smtClean="0"/>
              <a:t>b) are </a:t>
            </a:r>
            <a:r>
              <a:rPr lang="en-US" sz="3300" dirty="0"/>
              <a:t>satisfied that C ought to be placed for adoption but are not 		</a:t>
            </a:r>
            <a:r>
              <a:rPr lang="en-US" sz="3300" dirty="0" err="1"/>
              <a:t>authorised</a:t>
            </a:r>
            <a:r>
              <a:rPr lang="en-US" sz="3300" dirty="0"/>
              <a:t> under section 19 of the Adoption and Children Act 			2002 (placement with parental consent) or by virtue of section 		21 of that Act (placement orders) to place C for adoption.</a:t>
            </a:r>
          </a:p>
          <a:p>
            <a:pPr>
              <a:lnSpc>
                <a:spcPts val="2500"/>
              </a:lnSpc>
              <a:spcAft>
                <a:spcPts val="600"/>
              </a:spcAft>
            </a:pPr>
            <a:r>
              <a:rPr lang="en-US" sz="3300" dirty="0"/>
              <a:t>(9B) Where this subsection applies—</a:t>
            </a:r>
          </a:p>
          <a:p>
            <a:pPr>
              <a:lnSpc>
                <a:spcPts val="2500"/>
              </a:lnSpc>
              <a:spcAft>
                <a:spcPts val="600"/>
              </a:spcAft>
            </a:pPr>
            <a:r>
              <a:rPr lang="en-US" sz="3300" dirty="0"/>
              <a:t>	(</a:t>
            </a:r>
            <a:r>
              <a:rPr lang="en-US" sz="3300" dirty="0" smtClean="0"/>
              <a:t>a) subsections </a:t>
            </a:r>
            <a:r>
              <a:rPr lang="en-US" sz="3300" dirty="0"/>
              <a:t>(7) to (9) do not apply to the local authority,</a:t>
            </a:r>
          </a:p>
          <a:p>
            <a:pPr>
              <a:lnSpc>
                <a:spcPts val="2500"/>
              </a:lnSpc>
              <a:spcAft>
                <a:spcPts val="600"/>
              </a:spcAft>
            </a:pPr>
            <a:r>
              <a:rPr lang="en-US" sz="3300" dirty="0"/>
              <a:t>	(</a:t>
            </a:r>
            <a:r>
              <a:rPr lang="en-US" sz="3300" dirty="0" smtClean="0"/>
              <a:t>b) the </a:t>
            </a:r>
            <a:r>
              <a:rPr lang="en-US" sz="3300" dirty="0"/>
              <a:t>local authority must consider placing C with an individual 			within subsection (6)(a), and</a:t>
            </a:r>
          </a:p>
          <a:p>
            <a:pPr>
              <a:lnSpc>
                <a:spcPts val="2500"/>
              </a:lnSpc>
              <a:spcAft>
                <a:spcPts val="600"/>
              </a:spcAft>
            </a:pPr>
            <a:r>
              <a:rPr lang="en-US" sz="3300" dirty="0"/>
              <a:t>	(</a:t>
            </a:r>
            <a:r>
              <a:rPr lang="en-US" sz="3300" dirty="0" smtClean="0"/>
              <a:t>c) where </a:t>
            </a:r>
            <a:r>
              <a:rPr lang="en-US" sz="3300" dirty="0"/>
              <a:t>the local authority decide that a placement with such 			an individual is not the most appropriate placement for C, the 			local authority must consider placing C with a local authority 			foster parent who has been approved as a prospective adopter</a:t>
            </a:r>
            <a:endParaRPr lang="en-GB" sz="3300" dirty="0"/>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l="8152" r="9825"/>
          <a:stretch/>
        </p:blipFill>
        <p:spPr>
          <a:xfrm>
            <a:off x="395516" y="3135392"/>
            <a:ext cx="2530303" cy="2382814"/>
          </a:xfrm>
          <a:prstGeom prst="rect">
            <a:avLst/>
          </a:prstGeom>
        </p:spPr>
      </p:pic>
    </p:spTree>
    <p:extLst>
      <p:ext uri="{BB962C8B-B14F-4D97-AF65-F5344CB8AC3E}">
        <p14:creationId xmlns:p14="http://schemas.microsoft.com/office/powerpoint/2010/main" val="2145400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223513" y="1"/>
            <a:ext cx="3554233" cy="6854024"/>
          </a:xfrm>
          <a:prstGeom prst="rect">
            <a:avLst/>
          </a:prstGeom>
        </p:spPr>
      </p:pic>
      <p:sp>
        <p:nvSpPr>
          <p:cNvPr id="3" name="Text Placeholder 2"/>
          <p:cNvSpPr>
            <a:spLocks noGrp="1"/>
          </p:cNvSpPr>
          <p:nvPr>
            <p:ph type="body" sz="quarter" idx="11"/>
          </p:nvPr>
        </p:nvSpPr>
        <p:spPr/>
        <p:txBody>
          <a:bodyPr/>
          <a:lstStyle/>
          <a:p>
            <a:r>
              <a:rPr lang="en-US" dirty="0"/>
              <a:t>2.6. </a:t>
            </a:r>
            <a:r>
              <a:rPr lang="en-US" dirty="0"/>
              <a:t>There may be cases where a local authority identifies that, based on the evidence available and on its assessment of the case, the long term permanence plan for a child is likely to be adoption. </a:t>
            </a:r>
            <a:endParaRPr lang="en-US" dirty="0" smtClean="0"/>
          </a:p>
          <a:p>
            <a:r>
              <a:rPr lang="en-US" dirty="0" smtClean="0"/>
              <a:t>The </a:t>
            </a:r>
            <a:r>
              <a:rPr lang="en-US" dirty="0"/>
              <a:t>local authority may still be considering other outcomes for the child, and may still be attempting rehabilitation with family, but expects that adoption will become the plan should those alternatives not succeed. </a:t>
            </a:r>
            <a:endParaRPr lang="en-US" dirty="0" smtClean="0"/>
          </a:p>
          <a:p>
            <a:r>
              <a:rPr lang="en-US" dirty="0" smtClean="0"/>
              <a:t>Local </a:t>
            </a:r>
            <a:r>
              <a:rPr lang="en-US" dirty="0"/>
              <a:t>authorities must assess the appropriateness of placing the child in a </a:t>
            </a:r>
            <a:r>
              <a:rPr lang="en-US" dirty="0" err="1"/>
              <a:t>FfA</a:t>
            </a:r>
            <a:r>
              <a:rPr lang="en-US" dirty="0"/>
              <a:t> placement with dually approved </a:t>
            </a:r>
            <a:r>
              <a:rPr lang="en-US" dirty="0" err="1"/>
              <a:t>carers</a:t>
            </a:r>
            <a:r>
              <a:rPr lang="en-US" dirty="0"/>
              <a:t> on a case by case basis</a:t>
            </a:r>
            <a:endParaRPr lang="en-GB" dirty="0"/>
          </a:p>
          <a:p>
            <a:endParaRPr lang="en-GB" dirty="0"/>
          </a:p>
        </p:txBody>
      </p:sp>
      <p:sp>
        <p:nvSpPr>
          <p:cNvPr id="4" name="Text Placeholder 3"/>
          <p:cNvSpPr>
            <a:spLocks noGrp="1"/>
          </p:cNvSpPr>
          <p:nvPr>
            <p:ph type="body" sz="quarter" idx="12"/>
          </p:nvPr>
        </p:nvSpPr>
        <p:spPr/>
        <p:txBody>
          <a:bodyPr/>
          <a:lstStyle/>
          <a:p>
            <a:r>
              <a:rPr lang="en-GB" dirty="0"/>
              <a:t>Statutory </a:t>
            </a:r>
            <a:r>
              <a:rPr lang="en-GB" dirty="0" smtClean="0"/>
              <a:t>guidance</a:t>
            </a:r>
            <a:endParaRPr lang="en-GB" dirty="0"/>
          </a:p>
        </p:txBody>
      </p:sp>
    </p:spTree>
    <p:extLst>
      <p:ext uri="{BB962C8B-B14F-4D97-AF65-F5344CB8AC3E}">
        <p14:creationId xmlns:p14="http://schemas.microsoft.com/office/powerpoint/2010/main" val="1403024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859603" y="1381543"/>
            <a:ext cx="4747157" cy="4971550"/>
          </a:xfrm>
          <a:prstGeom prst="rect">
            <a:avLst/>
          </a:prstGeom>
        </p:spPr>
      </p:pic>
      <p:sp>
        <p:nvSpPr>
          <p:cNvPr id="2" name="Content Placeholder 1"/>
          <p:cNvSpPr>
            <a:spLocks noGrp="1"/>
          </p:cNvSpPr>
          <p:nvPr>
            <p:ph sz="half" idx="15"/>
          </p:nvPr>
        </p:nvSpPr>
        <p:spPr/>
        <p:txBody>
          <a:bodyPr/>
          <a:lstStyle/>
          <a:p>
            <a:pPr lvl="0">
              <a:lnSpc>
                <a:spcPct val="90000"/>
              </a:lnSpc>
              <a:spcBef>
                <a:spcPts val="1000"/>
              </a:spcBef>
              <a:defRPr/>
            </a:pPr>
            <a:r>
              <a:rPr lang="en-GB" spc="0" dirty="0">
                <a:solidFill>
                  <a:sysClr val="windowText" lastClr="000000"/>
                </a:solidFill>
              </a:rPr>
              <a:t>C110A</a:t>
            </a:r>
            <a:endParaRPr lang="en-GB" b="0" spc="0" dirty="0">
              <a:solidFill>
                <a:sysClr val="windowText" lastClr="000000"/>
              </a:solidFill>
            </a:endParaRPr>
          </a:p>
        </p:txBody>
      </p:sp>
      <p:sp>
        <p:nvSpPr>
          <p:cNvPr id="3" name="Text Placeholder 2"/>
          <p:cNvSpPr>
            <a:spLocks noGrp="1"/>
          </p:cNvSpPr>
          <p:nvPr>
            <p:ph type="body" sz="quarter" idx="11"/>
          </p:nvPr>
        </p:nvSpPr>
        <p:spPr/>
        <p:txBody>
          <a:bodyPr>
            <a:normAutofit/>
          </a:bodyPr>
          <a:lstStyle/>
          <a:p>
            <a:pPr lvl="0">
              <a:buClrTx/>
              <a:defRPr/>
            </a:pPr>
            <a:r>
              <a:rPr lang="en-GB" dirty="0"/>
              <a:t>Requires the Local Authority to indicate whether or not they are considering adoption and therefore triggering their statutory duty to consider an Early Permanence Placement </a:t>
            </a:r>
          </a:p>
        </p:txBody>
      </p:sp>
      <p:pic>
        <p:nvPicPr>
          <p:cNvPr id="5" name="Picture 4"/>
          <p:cNvPicPr>
            <a:picLocks noChangeAspect="1"/>
          </p:cNvPicPr>
          <p:nvPr/>
        </p:nvPicPr>
        <p:blipFill>
          <a:blip r:embed="rId3"/>
          <a:stretch>
            <a:fillRect/>
          </a:stretch>
        </p:blipFill>
        <p:spPr>
          <a:xfrm>
            <a:off x="3579082" y="1685677"/>
            <a:ext cx="4530838" cy="5053054"/>
          </a:xfrm>
          <a:prstGeom prst="rect">
            <a:avLst/>
          </a:prstGeom>
        </p:spPr>
      </p:pic>
    </p:spTree>
    <p:extLst>
      <p:ext uri="{BB962C8B-B14F-4D97-AF65-F5344CB8AC3E}">
        <p14:creationId xmlns:p14="http://schemas.microsoft.com/office/powerpoint/2010/main" val="1186149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p:pic>
      <p:sp>
        <p:nvSpPr>
          <p:cNvPr id="3" name="Text Placeholder 2"/>
          <p:cNvSpPr>
            <a:spLocks noGrp="1"/>
          </p:cNvSpPr>
          <p:nvPr>
            <p:ph type="body" sz="quarter" idx="11"/>
          </p:nvPr>
        </p:nvSpPr>
        <p:spPr/>
        <p:txBody>
          <a:bodyPr/>
          <a:lstStyle/>
          <a:p>
            <a:pPr lvl="0">
              <a:spcAft>
                <a:spcPts val="200"/>
              </a:spcAft>
              <a:buClr>
                <a:srgbClr val="B20E10"/>
              </a:buClr>
              <a:buSzPct val="100000"/>
              <a:defRPr/>
            </a:pPr>
            <a:r>
              <a:rPr lang="en-US" dirty="0"/>
              <a:t>25A.—(1) Where the responsible authority is satisfied that—</a:t>
            </a:r>
          </a:p>
          <a:p>
            <a:pPr lvl="0">
              <a:spcAft>
                <a:spcPts val="200"/>
              </a:spcAft>
              <a:buClr>
                <a:srgbClr val="B20E10"/>
              </a:buClr>
              <a:buSzPct val="100000"/>
              <a:defRPr/>
            </a:pPr>
            <a:r>
              <a:rPr lang="en-US" dirty="0"/>
              <a:t>(a) the most appropriate placement for C is with a person who is not approved as a local authority foster parent, but who is an approved prospective adopter, and</a:t>
            </a:r>
          </a:p>
          <a:p>
            <a:pPr lvl="0">
              <a:spcAft>
                <a:spcPts val="200"/>
              </a:spcAft>
              <a:buClr>
                <a:srgbClr val="B20E10"/>
              </a:buClr>
              <a:buSzPct val="100000"/>
              <a:defRPr/>
            </a:pPr>
            <a:r>
              <a:rPr lang="en-US" dirty="0"/>
              <a:t>(b) it is in C’s best interests to be placed with that person,</a:t>
            </a:r>
          </a:p>
          <a:p>
            <a:pPr lvl="0">
              <a:spcAft>
                <a:spcPts val="200"/>
              </a:spcAft>
              <a:buClr>
                <a:srgbClr val="B20E10"/>
              </a:buClr>
              <a:buSzPct val="100000"/>
              <a:defRPr/>
            </a:pPr>
            <a:r>
              <a:rPr lang="en-US" dirty="0"/>
              <a:t>the responsible authority may approve that person as a local authority foster parent in relation to C for a temporary period (“temporary approval period”) provided that the responsible authority first comply with the requirements of paragraph (2).</a:t>
            </a:r>
          </a:p>
          <a:p>
            <a:endParaRPr lang="en-GB" dirty="0"/>
          </a:p>
        </p:txBody>
      </p:sp>
      <p:sp>
        <p:nvSpPr>
          <p:cNvPr id="4" name="Text Placeholder 3"/>
          <p:cNvSpPr>
            <a:spLocks noGrp="1"/>
          </p:cNvSpPr>
          <p:nvPr>
            <p:ph type="body" sz="quarter" idx="12"/>
          </p:nvPr>
        </p:nvSpPr>
        <p:spPr/>
        <p:txBody>
          <a:bodyPr>
            <a:normAutofit fontScale="77500" lnSpcReduction="20000"/>
          </a:bodyPr>
          <a:lstStyle/>
          <a:p>
            <a:r>
              <a:rPr lang="en-US" kern="0" dirty="0">
                <a:solidFill>
                  <a:srgbClr val="000000"/>
                </a:solidFill>
              </a:rPr>
              <a:t>Care Planning, Placement and Case Review (England) Regulations 2010</a:t>
            </a:r>
            <a:endParaRPr lang="en-GB" dirty="0"/>
          </a:p>
        </p:txBody>
      </p:sp>
    </p:spTree>
    <p:extLst>
      <p:ext uri="{BB962C8B-B14F-4D97-AF65-F5344CB8AC3E}">
        <p14:creationId xmlns:p14="http://schemas.microsoft.com/office/powerpoint/2010/main" val="2624725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p:txBody>
          <a:bodyPr/>
          <a:lstStyle/>
          <a:p>
            <a:pPr marL="342900" lvl="0" indent="-342900" fontAlgn="base">
              <a:lnSpc>
                <a:spcPct val="100000"/>
              </a:lnSpc>
              <a:spcBef>
                <a:spcPct val="20000"/>
              </a:spcBef>
              <a:spcAft>
                <a:spcPct val="0"/>
              </a:spcAft>
              <a:buFont typeface="Arial" panose="020B0604020202020204" pitchFamily="34" charset="0"/>
              <a:buChar char="•"/>
            </a:pPr>
            <a:r>
              <a:rPr lang="en-GB" dirty="0"/>
              <a:t>Carers are foster carers until they are matched to the child as prospective adopters and notified of the date on which the child will become placed for adoption</a:t>
            </a:r>
          </a:p>
          <a:p>
            <a:pPr marL="342900" lvl="0" indent="-342900" fontAlgn="base">
              <a:lnSpc>
                <a:spcPct val="100000"/>
              </a:lnSpc>
              <a:spcBef>
                <a:spcPct val="20000"/>
              </a:spcBef>
              <a:spcAft>
                <a:spcPct val="0"/>
              </a:spcAft>
              <a:buFont typeface="Arial" panose="020B0604020202020204" pitchFamily="34" charset="0"/>
              <a:buChar char="•"/>
            </a:pPr>
            <a:r>
              <a:rPr lang="en-GB" dirty="0"/>
              <a:t>Can be dually approved, or temporarily approved under </a:t>
            </a:r>
            <a:r>
              <a:rPr lang="en-GB" dirty="0" err="1"/>
              <a:t>Reg</a:t>
            </a:r>
            <a:r>
              <a:rPr lang="en-GB" dirty="0"/>
              <a:t> 25A Care Planning Regulations 2010</a:t>
            </a:r>
          </a:p>
          <a:p>
            <a:pPr marL="342900" lvl="0" indent="-342900" fontAlgn="base">
              <a:lnSpc>
                <a:spcPct val="100000"/>
              </a:lnSpc>
              <a:spcBef>
                <a:spcPct val="20000"/>
              </a:spcBef>
              <a:spcAft>
                <a:spcPct val="0"/>
              </a:spcAft>
              <a:buFont typeface="Arial" panose="020B0604020202020204" pitchFamily="34" charset="0"/>
              <a:buChar char="•"/>
            </a:pPr>
            <a:r>
              <a:rPr lang="en-GB" dirty="0"/>
              <a:t>No particular status because they are also EPP carers</a:t>
            </a:r>
          </a:p>
          <a:p>
            <a:pPr marL="342900" lvl="0" indent="-342900" fontAlgn="base">
              <a:lnSpc>
                <a:spcPct val="100000"/>
              </a:lnSpc>
              <a:spcBef>
                <a:spcPct val="20000"/>
              </a:spcBef>
              <a:spcAft>
                <a:spcPct val="0"/>
              </a:spcAft>
              <a:buFont typeface="Arial" panose="020B0604020202020204" pitchFamily="34" charset="0"/>
              <a:buChar char="•"/>
            </a:pPr>
            <a:r>
              <a:rPr lang="en-GB" dirty="0"/>
              <a:t>LA still has a duty to consider any family who come forward and place with family if appropriate (S22C duty to prioritise family placement continues)</a:t>
            </a:r>
          </a:p>
          <a:p>
            <a:pPr marL="342900" lvl="0" indent="-342900" fontAlgn="base">
              <a:lnSpc>
                <a:spcPct val="100000"/>
              </a:lnSpc>
              <a:spcBef>
                <a:spcPct val="20000"/>
              </a:spcBef>
              <a:spcAft>
                <a:spcPct val="0"/>
              </a:spcAft>
              <a:buFont typeface="Arial" panose="020B0604020202020204" pitchFamily="34" charset="0"/>
              <a:buChar char="•"/>
            </a:pPr>
            <a:r>
              <a:rPr lang="en-GB" dirty="0"/>
              <a:t>Shared Parental Leave Regulations 2014 – additionally defines placed for adoption at point of s22C placement for the purposes of adoption leave and pay </a:t>
            </a:r>
            <a:r>
              <a:rPr lang="en-GB" b="1" dirty="0"/>
              <a:t>only</a:t>
            </a:r>
          </a:p>
          <a:p>
            <a:endParaRPr lang="en-GB" dirty="0"/>
          </a:p>
        </p:txBody>
      </p:sp>
      <p:sp>
        <p:nvSpPr>
          <p:cNvPr id="4" name="Text Placeholder 3"/>
          <p:cNvSpPr>
            <a:spLocks noGrp="1"/>
          </p:cNvSpPr>
          <p:nvPr>
            <p:ph type="body" sz="quarter" idx="12"/>
          </p:nvPr>
        </p:nvSpPr>
        <p:spPr/>
        <p:txBody>
          <a:bodyPr/>
          <a:lstStyle/>
          <a:p>
            <a:r>
              <a:rPr lang="en-GB" dirty="0"/>
              <a:t>Status of </a:t>
            </a:r>
            <a:r>
              <a:rPr lang="en-GB" dirty="0" smtClean="0"/>
              <a:t>early permanence carers</a:t>
            </a:r>
            <a:endParaRPr lang="en-GB" dirty="0"/>
          </a:p>
          <a:p>
            <a:endParaRPr lang="en-GB" dirty="0"/>
          </a:p>
        </p:txBody>
      </p:sp>
    </p:spTree>
    <p:extLst>
      <p:ext uri="{BB962C8B-B14F-4D97-AF65-F5344CB8AC3E}">
        <p14:creationId xmlns:p14="http://schemas.microsoft.com/office/powerpoint/2010/main" val="1440598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5"/>
          </p:nvPr>
        </p:nvSpPr>
        <p:spPr/>
        <p:txBody>
          <a:bodyPr>
            <a:normAutofit fontScale="92500" lnSpcReduction="10000"/>
          </a:bodyPr>
          <a:lstStyle/>
          <a:p>
            <a:r>
              <a:rPr lang="en-US" i="1" dirty="0"/>
              <a:t>Re T (A Child : Early Permanence Placement) </a:t>
            </a:r>
            <a:r>
              <a:rPr lang="en-US" dirty="0"/>
              <a:t>[2015] EWCA </a:t>
            </a:r>
            <a:r>
              <a:rPr lang="en-US" dirty="0" err="1"/>
              <a:t>Civ</a:t>
            </a:r>
            <a:r>
              <a:rPr lang="en-US" dirty="0"/>
              <a:t> 983 </a:t>
            </a:r>
            <a:endParaRPr lang="en-GB" dirty="0"/>
          </a:p>
        </p:txBody>
      </p:sp>
      <p:sp>
        <p:nvSpPr>
          <p:cNvPr id="3" name="Text Placeholder 2"/>
          <p:cNvSpPr>
            <a:spLocks noGrp="1"/>
          </p:cNvSpPr>
          <p:nvPr>
            <p:ph type="body" sz="quarter" idx="11"/>
          </p:nvPr>
        </p:nvSpPr>
        <p:spPr/>
        <p:txBody>
          <a:bodyPr/>
          <a:lstStyle/>
          <a:p>
            <a:pPr marL="342900" indent="-342900" fontAlgn="base">
              <a:lnSpc>
                <a:spcPct val="100000"/>
              </a:lnSpc>
              <a:spcBef>
                <a:spcPct val="20000"/>
              </a:spcBef>
              <a:spcAft>
                <a:spcPct val="0"/>
              </a:spcAft>
              <a:buFont typeface="Arial" panose="020B0604020202020204" pitchFamily="34" charset="0"/>
              <a:buChar char="•"/>
            </a:pPr>
            <a:r>
              <a:rPr lang="en-US" dirty="0"/>
              <a:t>“There is nothing in the recent case-law on adoption […] which justifies, let alone requires, any change in approach. Nor, in particular, is there anything in the status or function of an early permanence placement foster </a:t>
            </a:r>
            <a:r>
              <a:rPr lang="en-US" dirty="0" err="1"/>
              <a:t>carer</a:t>
            </a:r>
            <a:r>
              <a:rPr lang="en-US" dirty="0"/>
              <a:t> which either justifies or requires any change in approach.”</a:t>
            </a:r>
          </a:p>
          <a:p>
            <a:pPr marL="342900" indent="-342900" fontAlgn="base">
              <a:lnSpc>
                <a:spcPct val="100000"/>
              </a:lnSpc>
              <a:spcBef>
                <a:spcPct val="20000"/>
              </a:spcBef>
              <a:spcAft>
                <a:spcPct val="0"/>
              </a:spcAft>
              <a:buFont typeface="Arial" panose="020B0604020202020204" pitchFamily="34" charset="0"/>
              <a:buChar char="•"/>
            </a:pPr>
            <a:r>
              <a:rPr lang="en-US" dirty="0"/>
              <a:t>“Moreover, there is, [….], a very real risk that if, in a case such as this, the forensic process is allowed to become in effect a dispute between the prospective adopters and the birth family, the court will be diverted into an illegitimate inquiry as to which placement will be better for the child. That, it cannot be </a:t>
            </a:r>
            <a:r>
              <a:rPr lang="en-US" dirty="0" err="1"/>
              <a:t>emphasised</a:t>
            </a:r>
            <a:r>
              <a:rPr lang="en-US" dirty="0"/>
              <a:t> too much, is not the question before the court.”</a:t>
            </a:r>
          </a:p>
          <a:p>
            <a:pPr marL="342900" indent="-342900" fontAlgn="base">
              <a:lnSpc>
                <a:spcPct val="100000"/>
              </a:lnSpc>
              <a:spcBef>
                <a:spcPct val="20000"/>
              </a:spcBef>
              <a:spcAft>
                <a:spcPct val="0"/>
              </a:spcAft>
              <a:buFont typeface="Arial" panose="020B0604020202020204" pitchFamily="34" charset="0"/>
              <a:buChar char="•"/>
            </a:pPr>
            <a:r>
              <a:rPr lang="en-US" dirty="0"/>
              <a:t>“I merely note what I would hope is obvious: that in every case of an early permanence placement there must, from the outset and at every stage thereafter, be complete frankness coupled with a robust appraisal of the realities.”</a:t>
            </a:r>
          </a:p>
          <a:p>
            <a:endParaRPr lang="en-GB" dirty="0"/>
          </a:p>
        </p:txBody>
      </p:sp>
    </p:spTree>
    <p:extLst>
      <p:ext uri="{BB962C8B-B14F-4D97-AF65-F5344CB8AC3E}">
        <p14:creationId xmlns:p14="http://schemas.microsoft.com/office/powerpoint/2010/main" val="3816235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p:txBody>
          <a:bodyPr/>
          <a:lstStyle/>
          <a:p>
            <a:pPr marL="457200" indent="-457200">
              <a:buSzPct val="150000"/>
              <a:buFont typeface="Arial" panose="020B0604020202020204" pitchFamily="34" charset="0"/>
              <a:buChar char="•"/>
            </a:pPr>
            <a:r>
              <a:rPr lang="en-US" dirty="0"/>
              <a:t>LA placed child in EPP as had some concerns about potential kinship </a:t>
            </a:r>
            <a:r>
              <a:rPr lang="en-US" dirty="0" err="1"/>
              <a:t>carer</a:t>
            </a:r>
            <a:endParaRPr lang="en-US" dirty="0"/>
          </a:p>
          <a:p>
            <a:pPr marL="457200" indent="-457200">
              <a:buSzPct val="150000"/>
              <a:buFont typeface="Arial" panose="020B0604020202020204" pitchFamily="34" charset="0"/>
              <a:buChar char="•"/>
            </a:pPr>
            <a:r>
              <a:rPr lang="en-US" dirty="0"/>
              <a:t>Full positive kinship care assessment completed. ISW report felt T best option was adoption given his attachment to the EPP </a:t>
            </a:r>
            <a:r>
              <a:rPr lang="en-US" dirty="0" err="1"/>
              <a:t>carers</a:t>
            </a:r>
            <a:r>
              <a:rPr lang="en-US" dirty="0"/>
              <a:t>, but agreed relative could meet his needs</a:t>
            </a:r>
          </a:p>
          <a:p>
            <a:pPr marL="457200" indent="-457200">
              <a:buSzPct val="150000"/>
              <a:buFont typeface="Arial" panose="020B0604020202020204" pitchFamily="34" charset="0"/>
              <a:buChar char="•"/>
            </a:pPr>
            <a:r>
              <a:rPr lang="en-US" dirty="0"/>
              <a:t>Court refused placement order</a:t>
            </a:r>
          </a:p>
          <a:p>
            <a:pPr marL="457200" indent="-457200">
              <a:buSzPct val="150000"/>
              <a:buFont typeface="Arial" panose="020B0604020202020204" pitchFamily="34" charset="0"/>
              <a:buChar char="•"/>
            </a:pPr>
            <a:r>
              <a:rPr lang="en-US" dirty="0"/>
              <a:t>“The foster to adopt placement does not give any precedence or any rights to his current </a:t>
            </a:r>
            <a:r>
              <a:rPr lang="en-US" dirty="0" err="1"/>
              <a:t>carers</a:t>
            </a:r>
            <a:r>
              <a:rPr lang="en-US" dirty="0"/>
              <a:t> or require me to carry out an assessment of their individual qualities as </a:t>
            </a:r>
            <a:r>
              <a:rPr lang="en-US" dirty="0" err="1"/>
              <a:t>carers</a:t>
            </a:r>
            <a:r>
              <a:rPr lang="en-US" dirty="0"/>
              <a:t>”</a:t>
            </a:r>
          </a:p>
          <a:p>
            <a:endParaRPr lang="en-GB" dirty="0"/>
          </a:p>
        </p:txBody>
      </p:sp>
      <p:sp>
        <p:nvSpPr>
          <p:cNvPr id="4" name="Text Placeholder 3"/>
          <p:cNvSpPr>
            <a:spLocks noGrp="1"/>
          </p:cNvSpPr>
          <p:nvPr>
            <p:ph type="body" sz="quarter" idx="12"/>
          </p:nvPr>
        </p:nvSpPr>
        <p:spPr/>
        <p:txBody>
          <a:bodyPr>
            <a:normAutofit fontScale="77500" lnSpcReduction="20000"/>
          </a:bodyPr>
          <a:lstStyle/>
          <a:p>
            <a:r>
              <a:rPr lang="en-US" dirty="0"/>
              <a:t>Re T (A Child : early permanence or kinship </a:t>
            </a:r>
            <a:r>
              <a:rPr lang="en-US" dirty="0" err="1"/>
              <a:t>carers</a:t>
            </a:r>
            <a:r>
              <a:rPr lang="en-US" dirty="0"/>
              <a:t>) [2017] EWFC B43 </a:t>
            </a:r>
            <a:endParaRPr lang="en-GB" dirty="0"/>
          </a:p>
          <a:p>
            <a:endParaRPr lang="en-GB" dirty="0"/>
          </a:p>
        </p:txBody>
      </p:sp>
    </p:spTree>
    <p:extLst>
      <p:ext uri="{BB962C8B-B14F-4D97-AF65-F5344CB8AC3E}">
        <p14:creationId xmlns:p14="http://schemas.microsoft.com/office/powerpoint/2010/main" val="3354525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7F7F7F"/>
      </a:dk2>
      <a:lt2>
        <a:srgbClr val="BFBFBF"/>
      </a:lt2>
      <a:accent1>
        <a:srgbClr val="C00000"/>
      </a:accent1>
      <a:accent2>
        <a:srgbClr val="C00000"/>
      </a:accent2>
      <a:accent3>
        <a:srgbClr val="FF3300"/>
      </a:accent3>
      <a:accent4>
        <a:srgbClr val="CC0000"/>
      </a:accent4>
      <a:accent5>
        <a:srgbClr val="CC3300"/>
      </a:accent5>
      <a:accent6>
        <a:srgbClr val="990033"/>
      </a:accent6>
      <a:hlink>
        <a:srgbClr val="FFFFFF"/>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98DD015FEC0A4B9CE295AF462E3FB4" ma:contentTypeVersion="17" ma:contentTypeDescription="Create a new document." ma:contentTypeScope="" ma:versionID="20ae3f199534e4f6597d78781ca8335d">
  <xsd:schema xmlns:xsd="http://www.w3.org/2001/XMLSchema" xmlns:xs="http://www.w3.org/2001/XMLSchema" xmlns:p="http://schemas.microsoft.com/office/2006/metadata/properties" xmlns:ns2="4794bcf4-9183-4a73-af3c-7bfce42b35de" xmlns:ns3="ac5c2849-74a1-46d7-ad44-587ab7d0a8b9" targetNamespace="http://schemas.microsoft.com/office/2006/metadata/properties" ma:root="true" ma:fieldsID="86b26aec63676f297a503df3a3c3ef04" ns2:_="" ns3:_="">
    <xsd:import namespace="4794bcf4-9183-4a73-af3c-7bfce42b35de"/>
    <xsd:import namespace="ac5c2849-74a1-46d7-ad44-587ab7d0a8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ocTag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4bcf4-9183-4a73-af3c-7bfce42b35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ocTags" ma:index="21" nillable="true" ma:displayName="MediaServiceDocTags" ma:hidden="true" ma:internalName="MediaServiceDocTag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5b9df362-5e99-4255-b436-efcd218542cd}"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794bcf4-9183-4a73-af3c-7bfce42b35de">
      <Terms xmlns="http://schemas.microsoft.com/office/infopath/2007/PartnerControls"/>
    </lcf76f155ced4ddcb4097134ff3c332f>
    <TaxCatchAll xmlns="ac5c2849-74a1-46d7-ad44-587ab7d0a8b9" xsi:nil="true"/>
  </documentManagement>
</p:properties>
</file>

<file path=customXml/itemProps1.xml><?xml version="1.0" encoding="utf-8"?>
<ds:datastoreItem xmlns:ds="http://schemas.openxmlformats.org/officeDocument/2006/customXml" ds:itemID="{E28009B6-8AE0-4E97-9C57-C71EA4711619}">
  <ds:schemaRefs>
    <ds:schemaRef ds:uri="http://schemas.microsoft.com/sharepoint/v3/contenttype/forms"/>
  </ds:schemaRefs>
</ds:datastoreItem>
</file>

<file path=customXml/itemProps2.xml><?xml version="1.0" encoding="utf-8"?>
<ds:datastoreItem xmlns:ds="http://schemas.openxmlformats.org/officeDocument/2006/customXml" ds:itemID="{7162CF74-344F-4199-A512-EFA3E6770BBD}"/>
</file>

<file path=customXml/itemProps3.xml><?xml version="1.0" encoding="utf-8"?>
<ds:datastoreItem xmlns:ds="http://schemas.openxmlformats.org/officeDocument/2006/customXml" ds:itemID="{70CA8E39-CF35-4C2C-8BF4-8A36D1435E6B}">
  <ds:schemaRefs>
    <ds:schemaRef ds:uri="http://purl.org/dc/elements/1.1/"/>
    <ds:schemaRef ds:uri="http://schemas.microsoft.com/office/2006/documentManagement/types"/>
    <ds:schemaRef ds:uri="http://purl.org/dc/terms/"/>
    <ds:schemaRef ds:uri="http://schemas.microsoft.com/office/2006/metadata/properties"/>
    <ds:schemaRef ds:uri="ba10aea6-83a9-4cfe-af09-df96d10c1e0a"/>
    <ds:schemaRef ds:uri="http://purl.org/dc/dcmitype/"/>
    <ds:schemaRef ds:uri="http://schemas.microsoft.com/office/infopath/2007/PartnerControls"/>
    <ds:schemaRef ds:uri="http://schemas.openxmlformats.org/package/2006/metadata/core-properties"/>
    <ds:schemaRef ds:uri="c2d83152-11fe-4a52-9676-40e26fd22b8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829</TotalTime>
  <Words>1452</Words>
  <Application>Microsoft Office PowerPoint</Application>
  <PresentationFormat>Widescreen</PresentationFormat>
  <Paragraphs>67</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Ellyse Partington</dc:creator>
  <cp:lastModifiedBy>Ellyse Partington</cp:lastModifiedBy>
  <cp:revision>138</cp:revision>
  <cp:lastPrinted>2024-09-19T13:12:03Z</cp:lastPrinted>
  <dcterms:created xsi:type="dcterms:W3CDTF">2023-07-04T10:09:03Z</dcterms:created>
  <dcterms:modified xsi:type="dcterms:W3CDTF">2024-10-23T15:35:46Z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0x010100DE98DD015FEC0A4B9CE295AF462E3FB4</vt:lpwstr>
  </property>
  <property fmtid="{D5CDD505-2E9C-101B-9397-08002B2CF9AE}" pid="3" name="MediaServiceImageTags">
    <vt:lpwstr/>
  </property>
  <property fmtid="{D5CDD505-2E9C-101B-9397-08002B2CF9AE}" pid="4" name="Order">
    <vt:lpwstr>2219500.00000000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